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5143500" cx="9144000"/>
  <p:notesSz cx="6858000" cy="9144000"/>
  <p:embeddedFontLst>
    <p:embeddedFont>
      <p:font typeface="Raleway"/>
      <p:bold r:id="rId60"/>
      <p:boldItalic r:id="rId61"/>
    </p:embeddedFont>
    <p:embeddedFont>
      <p:font typeface="Staatliches"/>
      <p:regular r:id="rId62"/>
    </p:embeddedFont>
    <p:embeddedFont>
      <p:font typeface="Montserrat"/>
      <p:bold r:id="rId63"/>
      <p:boldItalic r:id="rId64"/>
    </p:embeddedFont>
    <p:embeddedFont>
      <p:font typeface="Didact Gothic"/>
      <p:regular r:id="rId65"/>
    </p:embeddedFont>
    <p:embeddedFont>
      <p:font typeface="Archivo Black"/>
      <p:regular r:id="rId66"/>
    </p:embeddedFont>
    <p:embeddedFont>
      <p:font typeface="Comfortaa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Staatliches-regular.fntdata"/><Relationship Id="rId61" Type="http://schemas.openxmlformats.org/officeDocument/2006/relationships/font" Target="fonts/Raleway-boldItalic.fntdata"/><Relationship Id="rId20" Type="http://schemas.openxmlformats.org/officeDocument/2006/relationships/slide" Target="slides/slide16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8.xml"/><Relationship Id="rId66" Type="http://schemas.openxmlformats.org/officeDocument/2006/relationships/font" Target="fonts/ArchivoBlack-regular.fntdata"/><Relationship Id="rId21" Type="http://schemas.openxmlformats.org/officeDocument/2006/relationships/slide" Target="slides/slide17.xml"/><Relationship Id="rId65" Type="http://schemas.openxmlformats.org/officeDocument/2006/relationships/font" Target="fonts/DidactGothic-regular.fntdata"/><Relationship Id="rId24" Type="http://schemas.openxmlformats.org/officeDocument/2006/relationships/slide" Target="slides/slide20.xml"/><Relationship Id="rId68" Type="http://schemas.openxmlformats.org/officeDocument/2006/relationships/font" Target="fonts/Comfortaa-bold.fntdata"/><Relationship Id="rId23" Type="http://schemas.openxmlformats.org/officeDocument/2006/relationships/slide" Target="slides/slide19.xml"/><Relationship Id="rId67" Type="http://schemas.openxmlformats.org/officeDocument/2006/relationships/font" Target="fonts/Comfortaa-regular.fntdata"/><Relationship Id="rId60" Type="http://schemas.openxmlformats.org/officeDocument/2006/relationships/font" Target="fonts/Raleway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677884ac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677884ac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677884aca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677884aca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677884aca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677884aca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677884aca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677884aca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568bef5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568bef5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568bef57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e568bef5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568bef57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568bef5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e568bef57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e568bef57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568bef57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e568bef57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e568bef57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e568bef57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1acf5b93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1acf5b93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e568bef57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e568bef57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568bef57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568bef57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677884aca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e677884ac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568bef57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e568bef57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e568bef57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e568bef57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e568bef575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e568bef575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568bef57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568bef57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568bef57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e568bef57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568bef57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568bef57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e568bef575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e568bef575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0a0b815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0a0b815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e568bef575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e568bef575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e568bef575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e568bef575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e568bef575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e568bef575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e568bef575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e568bef575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e568bef575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e568bef575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e568bef575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e568bef575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e568bef575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e568bef575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e568bef575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e568bef575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e568bef575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e568bef575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e568bef575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e568bef575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677884a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677884a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e568bef575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e568bef575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e568bef575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e568bef575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e568bef57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e568bef57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e568bef575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e568bef575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568bef575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568bef575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e568bef575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e568bef575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e568bef575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e568bef575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e568bef575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e568bef575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e568bef575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e568bef575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e568bef575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e568bef575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677884ac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677884ac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e568bef575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e568bef575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e568bef575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e568bef575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e568bef575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e568bef575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e677884aca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e677884aca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e568bef575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e568bef57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91acf5b939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91acf5b939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677884ac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677884ac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677884ac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677884ac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677884ac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677884ac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677884ac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677884ac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709650" y="3208449"/>
            <a:ext cx="4079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None/>
              <a:defRPr sz="1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mfortaa"/>
              <a:buNone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mfortaa"/>
              <a:buNone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mfortaa"/>
              <a:buNone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mfortaa"/>
              <a:buNone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mfortaa"/>
              <a:buNone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mfortaa"/>
              <a:buNone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mfortaa"/>
              <a:buNone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300"/>
              <a:buFont typeface="Comfortaa"/>
              <a:buNone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709650" y="1584300"/>
            <a:ext cx="6045900" cy="1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799375" y="1029925"/>
            <a:ext cx="7545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799500" y="2923625"/>
            <a:ext cx="75453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1700">
                <a:solidFill>
                  <a:schemeClr val="lt1"/>
                </a:solidFill>
              </a:defRPr>
            </a:lvl1pPr>
            <a:lvl2pPr indent="-3365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2pPr>
            <a:lvl3pPr indent="-3365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3pPr>
            <a:lvl4pPr indent="-3365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1700">
                <a:solidFill>
                  <a:schemeClr val="lt1"/>
                </a:solidFill>
              </a:defRPr>
            </a:lvl4pPr>
            <a:lvl5pPr indent="-3365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5pPr>
            <a:lvl6pPr indent="-3365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6pPr>
            <a:lvl7pPr indent="-3365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1700">
                <a:solidFill>
                  <a:schemeClr val="lt1"/>
                </a:solidFill>
              </a:defRPr>
            </a:lvl7pPr>
            <a:lvl8pPr indent="-3365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8pPr>
            <a:lvl9pPr indent="-3365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poi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>
                <a:solidFill>
                  <a:srgbClr val="FFFFFF"/>
                </a:solidFill>
              </a:defRPr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>
                <a:solidFill>
                  <a:srgbClr val="FFFFFF"/>
                </a:solidFill>
              </a:defRPr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>
                <a:solidFill>
                  <a:srgbClr val="FFFFFF"/>
                </a:solidFill>
              </a:defRPr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>
                <a:solidFill>
                  <a:srgbClr val="FFFFFF"/>
                </a:solidFill>
              </a:defRPr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>
                <a:solidFill>
                  <a:srgbClr val="FFFFFF"/>
                </a:solidFill>
              </a:defRPr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>
                <a:solidFill>
                  <a:srgbClr val="FFFFFF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>
                <a:solidFill>
                  <a:srgbClr val="FFFFFF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>
                <a:solidFill>
                  <a:srgbClr val="FFFFFF"/>
                </a:solidFill>
              </a:defRPr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3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685800" y="1821840"/>
            <a:ext cx="773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1" type="subTitle"/>
          </p:nvPr>
        </p:nvSpPr>
        <p:spPr>
          <a:xfrm>
            <a:off x="2678400" y="3092686"/>
            <a:ext cx="3787200" cy="12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" type="subTitle"/>
          </p:nvPr>
        </p:nvSpPr>
        <p:spPr>
          <a:xfrm>
            <a:off x="3706825" y="1467850"/>
            <a:ext cx="42909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Raleway"/>
              <a:buNone/>
              <a:defRPr sz="2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type="title"/>
          </p:nvPr>
        </p:nvSpPr>
        <p:spPr>
          <a:xfrm>
            <a:off x="4656925" y="3613250"/>
            <a:ext cx="3340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/>
          <p:nvPr>
            <p:ph type="title"/>
          </p:nvPr>
        </p:nvSpPr>
        <p:spPr>
          <a:xfrm>
            <a:off x="1447801" y="1808625"/>
            <a:ext cx="27888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1" type="subTitle"/>
          </p:nvPr>
        </p:nvSpPr>
        <p:spPr>
          <a:xfrm>
            <a:off x="1677001" y="2199620"/>
            <a:ext cx="2330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6"/>
          <p:cNvSpPr txBox="1"/>
          <p:nvPr>
            <p:ph hasCustomPrompt="1" idx="2" type="title"/>
          </p:nvPr>
        </p:nvSpPr>
        <p:spPr>
          <a:xfrm>
            <a:off x="1677001" y="1253016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6"/>
          <p:cNvSpPr txBox="1"/>
          <p:nvPr>
            <p:ph idx="3" type="title"/>
          </p:nvPr>
        </p:nvSpPr>
        <p:spPr>
          <a:xfrm>
            <a:off x="4819803" y="1808625"/>
            <a:ext cx="27888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16"/>
          <p:cNvSpPr txBox="1"/>
          <p:nvPr>
            <p:ph idx="4" type="subTitle"/>
          </p:nvPr>
        </p:nvSpPr>
        <p:spPr>
          <a:xfrm>
            <a:off x="5049003" y="2199620"/>
            <a:ext cx="2330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hasCustomPrompt="1" idx="5" type="title"/>
          </p:nvPr>
        </p:nvSpPr>
        <p:spPr>
          <a:xfrm>
            <a:off x="5049003" y="1253016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6"/>
          <p:cNvSpPr txBox="1"/>
          <p:nvPr>
            <p:ph idx="6" type="title"/>
          </p:nvPr>
        </p:nvSpPr>
        <p:spPr>
          <a:xfrm>
            <a:off x="1447801" y="3676900"/>
            <a:ext cx="27888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7" type="subTitle"/>
          </p:nvPr>
        </p:nvSpPr>
        <p:spPr>
          <a:xfrm>
            <a:off x="1677001" y="4074366"/>
            <a:ext cx="2330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hasCustomPrompt="1" idx="8" type="title"/>
          </p:nvPr>
        </p:nvSpPr>
        <p:spPr>
          <a:xfrm>
            <a:off x="1677001" y="3121309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6"/>
          <p:cNvSpPr txBox="1"/>
          <p:nvPr>
            <p:ph idx="9" type="title"/>
          </p:nvPr>
        </p:nvSpPr>
        <p:spPr>
          <a:xfrm>
            <a:off x="4819803" y="3676904"/>
            <a:ext cx="27888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3" type="subTitle"/>
          </p:nvPr>
        </p:nvSpPr>
        <p:spPr>
          <a:xfrm>
            <a:off x="5049003" y="4074366"/>
            <a:ext cx="2330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hasCustomPrompt="1" idx="14" type="title"/>
          </p:nvPr>
        </p:nvSpPr>
        <p:spPr>
          <a:xfrm>
            <a:off x="5049003" y="3116110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/>
          <p:nvPr>
            <p:ph idx="15"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2095050" y="2304271"/>
            <a:ext cx="18264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subTitle"/>
          </p:nvPr>
        </p:nvSpPr>
        <p:spPr>
          <a:xfrm>
            <a:off x="2355750" y="2022239"/>
            <a:ext cx="1305000" cy="2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>
            <a:off x="5483250" y="2022239"/>
            <a:ext cx="1305000" cy="2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4" type="subTitle"/>
          </p:nvPr>
        </p:nvSpPr>
        <p:spPr>
          <a:xfrm>
            <a:off x="2355750" y="3690060"/>
            <a:ext cx="1305000" cy="2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5" type="subTitle"/>
          </p:nvPr>
        </p:nvSpPr>
        <p:spPr>
          <a:xfrm>
            <a:off x="5483250" y="3681819"/>
            <a:ext cx="1305000" cy="2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6" type="subTitle"/>
          </p:nvPr>
        </p:nvSpPr>
        <p:spPr>
          <a:xfrm>
            <a:off x="5222550" y="2304271"/>
            <a:ext cx="18264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7" type="subTitle"/>
          </p:nvPr>
        </p:nvSpPr>
        <p:spPr>
          <a:xfrm>
            <a:off x="2095050" y="3965350"/>
            <a:ext cx="18264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8" type="subTitle"/>
          </p:nvPr>
        </p:nvSpPr>
        <p:spPr>
          <a:xfrm>
            <a:off x="5222550" y="3965350"/>
            <a:ext cx="18264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1340815" y="323383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subTitle"/>
          </p:nvPr>
        </p:nvSpPr>
        <p:spPr>
          <a:xfrm>
            <a:off x="5952785" y="3242528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3668467" y="3242528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4" type="subTitle"/>
          </p:nvPr>
        </p:nvSpPr>
        <p:spPr>
          <a:xfrm>
            <a:off x="1410115" y="3421737"/>
            <a:ext cx="1711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737767" y="3421737"/>
            <a:ext cx="1711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6" type="subTitle"/>
          </p:nvPr>
        </p:nvSpPr>
        <p:spPr>
          <a:xfrm>
            <a:off x="6022085" y="3421737"/>
            <a:ext cx="1711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8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4498500" y="3202525"/>
            <a:ext cx="32388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>
                <a:solidFill>
                  <a:srgbClr val="FFFFFF"/>
                </a:solidFill>
              </a:defRPr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>
                <a:solidFill>
                  <a:srgbClr val="FFFFFF"/>
                </a:solidFill>
              </a:defRPr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>
                <a:solidFill>
                  <a:srgbClr val="FFFFFF"/>
                </a:solidFill>
              </a:defRPr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>
                <a:solidFill>
                  <a:srgbClr val="FFFFFF"/>
                </a:solidFill>
              </a:defRPr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>
                <a:solidFill>
                  <a:srgbClr val="FFFFFF"/>
                </a:solidFill>
              </a:defRPr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>
                <a:solidFill>
                  <a:srgbClr val="FFFFFF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>
                <a:solidFill>
                  <a:srgbClr val="FFFFFF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>
                <a:solidFill>
                  <a:srgbClr val="FFFFFF"/>
                </a:solidFill>
              </a:defRPr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3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subTitle"/>
          </p:nvPr>
        </p:nvSpPr>
        <p:spPr>
          <a:xfrm>
            <a:off x="4498495" y="3005225"/>
            <a:ext cx="32736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3" type="subTitle"/>
          </p:nvPr>
        </p:nvSpPr>
        <p:spPr>
          <a:xfrm>
            <a:off x="4498500" y="1452125"/>
            <a:ext cx="32736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type="ctrTitle"/>
          </p:nvPr>
        </p:nvSpPr>
        <p:spPr>
          <a:xfrm>
            <a:off x="693850" y="2253600"/>
            <a:ext cx="35613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4" type="subTitle"/>
          </p:nvPr>
        </p:nvSpPr>
        <p:spPr>
          <a:xfrm>
            <a:off x="4518375" y="1666975"/>
            <a:ext cx="32388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1129525" y="2554546"/>
            <a:ext cx="16584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6360650" y="2554546"/>
            <a:ext cx="16584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937625" y="236858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4" type="subTitle"/>
          </p:nvPr>
        </p:nvSpPr>
        <p:spPr>
          <a:xfrm>
            <a:off x="6360658" y="236858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549400" y="2759419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549400" y="1539250"/>
            <a:ext cx="404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166600" y="3732822"/>
            <a:ext cx="4810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1432850" y="2369963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2" type="subTitle"/>
          </p:nvPr>
        </p:nvSpPr>
        <p:spPr>
          <a:xfrm>
            <a:off x="1340815" y="3614833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3" type="subTitle"/>
          </p:nvPr>
        </p:nvSpPr>
        <p:spPr>
          <a:xfrm>
            <a:off x="5952785" y="3623528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4" type="subTitle"/>
          </p:nvPr>
        </p:nvSpPr>
        <p:spPr>
          <a:xfrm>
            <a:off x="3668467" y="3623528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5" type="subTitle"/>
          </p:nvPr>
        </p:nvSpPr>
        <p:spPr>
          <a:xfrm>
            <a:off x="1340815" y="2176512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6" type="subTitle"/>
          </p:nvPr>
        </p:nvSpPr>
        <p:spPr>
          <a:xfrm>
            <a:off x="5952785" y="2176512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7" type="subTitle"/>
          </p:nvPr>
        </p:nvSpPr>
        <p:spPr>
          <a:xfrm>
            <a:off x="3646800" y="2176512"/>
            <a:ext cx="18504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type="ctrTitle"/>
          </p:nvPr>
        </p:nvSpPr>
        <p:spPr>
          <a:xfrm>
            <a:off x="693853" y="728475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3736200" y="2369963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9" type="subTitle"/>
          </p:nvPr>
        </p:nvSpPr>
        <p:spPr>
          <a:xfrm>
            <a:off x="6042185" y="2369963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3" type="subTitle"/>
          </p:nvPr>
        </p:nvSpPr>
        <p:spPr>
          <a:xfrm>
            <a:off x="1440305" y="3816173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4" type="subTitle"/>
          </p:nvPr>
        </p:nvSpPr>
        <p:spPr>
          <a:xfrm>
            <a:off x="3743655" y="3816173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5" type="subTitle"/>
          </p:nvPr>
        </p:nvSpPr>
        <p:spPr>
          <a:xfrm>
            <a:off x="6049641" y="3816173"/>
            <a:ext cx="1671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869250" y="1844850"/>
            <a:ext cx="74055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771900" y="1805944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hasCustomPrompt="1" idx="2" type="title"/>
          </p:nvPr>
        </p:nvSpPr>
        <p:spPr>
          <a:xfrm>
            <a:off x="1596900" y="2091700"/>
            <a:ext cx="2327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3771900" y="2779350"/>
            <a:ext cx="3467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 and three column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idx="1" type="subTitle"/>
          </p:nvPr>
        </p:nvSpPr>
        <p:spPr>
          <a:xfrm>
            <a:off x="653699" y="26077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2" type="subTitle"/>
          </p:nvPr>
        </p:nvSpPr>
        <p:spPr>
          <a:xfrm>
            <a:off x="3439674" y="26077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3" type="subTitle"/>
          </p:nvPr>
        </p:nvSpPr>
        <p:spPr>
          <a:xfrm>
            <a:off x="6203701" y="26077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hasCustomPrompt="1" type="title"/>
          </p:nvPr>
        </p:nvSpPr>
        <p:spPr>
          <a:xfrm>
            <a:off x="588299" y="183947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4"/>
          <p:cNvSpPr txBox="1"/>
          <p:nvPr>
            <p:ph hasCustomPrompt="1" idx="4" type="title"/>
          </p:nvPr>
        </p:nvSpPr>
        <p:spPr>
          <a:xfrm>
            <a:off x="3363300" y="183947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4"/>
          <p:cNvSpPr txBox="1"/>
          <p:nvPr>
            <p:ph hasCustomPrompt="1" idx="5" type="title"/>
          </p:nvPr>
        </p:nvSpPr>
        <p:spPr>
          <a:xfrm>
            <a:off x="6138301" y="183947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"/>
              <a:buNone/>
              <a:defRPr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693853" y="750935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988150" y="2424050"/>
            <a:ext cx="33648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2" type="body"/>
          </p:nvPr>
        </p:nvSpPr>
        <p:spPr>
          <a:xfrm>
            <a:off x="4791075" y="2424050"/>
            <a:ext cx="33648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type="title"/>
          </p:nvPr>
        </p:nvSpPr>
        <p:spPr>
          <a:xfrm>
            <a:off x="5308275" y="1699938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idx="3" type="title"/>
          </p:nvPr>
        </p:nvSpPr>
        <p:spPr>
          <a:xfrm>
            <a:off x="1505350" y="1699938"/>
            <a:ext cx="23304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4"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96859" y="1911900"/>
            <a:ext cx="27726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364850" y="698243"/>
            <a:ext cx="3549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idx="1" type="subTitle"/>
          </p:nvPr>
        </p:nvSpPr>
        <p:spPr>
          <a:xfrm>
            <a:off x="5368850" y="1916700"/>
            <a:ext cx="2835000" cy="23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type="ctrTitle"/>
          </p:nvPr>
        </p:nvSpPr>
        <p:spPr>
          <a:xfrm>
            <a:off x="5361700" y="1490475"/>
            <a:ext cx="2568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ctrTitle"/>
          </p:nvPr>
        </p:nvSpPr>
        <p:spPr>
          <a:xfrm>
            <a:off x="1321885" y="1490475"/>
            <a:ext cx="2568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1055185" y="1909523"/>
            <a:ext cx="2835000" cy="23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2">
  <p:cSld name="CUSTOM_2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idx="1" type="subTitle"/>
          </p:nvPr>
        </p:nvSpPr>
        <p:spPr>
          <a:xfrm>
            <a:off x="5493275" y="2946900"/>
            <a:ext cx="2835000" cy="16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type="title"/>
          </p:nvPr>
        </p:nvSpPr>
        <p:spPr>
          <a:xfrm>
            <a:off x="815725" y="105225"/>
            <a:ext cx="6055500" cy="3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idx="1" type="subTitle"/>
          </p:nvPr>
        </p:nvSpPr>
        <p:spPr>
          <a:xfrm>
            <a:off x="4641775" y="3500037"/>
            <a:ext cx="32640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34"/>
          <p:cNvSpPr txBox="1"/>
          <p:nvPr>
            <p:ph idx="2" type="subTitle"/>
          </p:nvPr>
        </p:nvSpPr>
        <p:spPr>
          <a:xfrm>
            <a:off x="4641775" y="2230804"/>
            <a:ext cx="32640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3" type="subTitle"/>
          </p:nvPr>
        </p:nvSpPr>
        <p:spPr>
          <a:xfrm>
            <a:off x="4641775" y="1005857"/>
            <a:ext cx="32640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p34"/>
          <p:cNvSpPr txBox="1"/>
          <p:nvPr>
            <p:ph type="title"/>
          </p:nvPr>
        </p:nvSpPr>
        <p:spPr>
          <a:xfrm>
            <a:off x="696859" y="2064300"/>
            <a:ext cx="27726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/>
        </p:nvSpPr>
        <p:spPr>
          <a:xfrm>
            <a:off x="2920950" y="3393229"/>
            <a:ext cx="33021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850">
                <a:solidFill>
                  <a:srgbClr val="FFFFFF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5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850">
                <a:solidFill>
                  <a:srgbClr val="FFFFFF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5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lang="en" sz="850">
                <a:solidFill>
                  <a:srgbClr val="FFFFFF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85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85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4" name="Google Shape;154;p35"/>
          <p:cNvSpPr txBox="1"/>
          <p:nvPr>
            <p:ph type="ctrTitle"/>
          </p:nvPr>
        </p:nvSpPr>
        <p:spPr>
          <a:xfrm>
            <a:off x="877650" y="957075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None/>
              <a:defRPr sz="51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35"/>
          <p:cNvSpPr txBox="1"/>
          <p:nvPr>
            <p:ph idx="1" type="subTitle"/>
          </p:nvPr>
        </p:nvSpPr>
        <p:spPr>
          <a:xfrm>
            <a:off x="3010650" y="1726750"/>
            <a:ext cx="31227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4845495" y="3251492"/>
            <a:ext cx="29736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1438619" y="3416154"/>
            <a:ext cx="26562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body"/>
          </p:nvPr>
        </p:nvSpPr>
        <p:spPr>
          <a:xfrm>
            <a:off x="5004200" y="3418114"/>
            <a:ext cx="2656200" cy="16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/>
        </p:nvSpPr>
        <p:spPr>
          <a:xfrm>
            <a:off x="1331069" y="3012575"/>
            <a:ext cx="28713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331069" y="3251492"/>
            <a:ext cx="28713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type="ctrTitle"/>
          </p:nvPr>
        </p:nvSpPr>
        <p:spPr>
          <a:xfrm>
            <a:off x="693852" y="728475"/>
            <a:ext cx="71805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367500" y="1128447"/>
            <a:ext cx="3858900" cy="19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4381181" y="3130641"/>
            <a:ext cx="38445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691300" y="667800"/>
            <a:ext cx="4276800" cy="3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693850" y="2802300"/>
            <a:ext cx="3561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47109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>
                <a:solidFill>
                  <a:srgbClr val="FFFFFF"/>
                </a:solidFill>
              </a:defRPr>
            </a:lvl1pPr>
            <a:lvl2pPr indent="-31115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>
                <a:solidFill>
                  <a:srgbClr val="FFFFFF"/>
                </a:solidFill>
              </a:defRPr>
            </a:lvl2pPr>
            <a:lvl3pPr indent="-31115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>
                <a:solidFill>
                  <a:srgbClr val="FFFFFF"/>
                </a:solidFill>
              </a:defRPr>
            </a:lvl3pPr>
            <a:lvl4pPr indent="-31115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>
                <a:solidFill>
                  <a:srgbClr val="FFFFFF"/>
                </a:solidFill>
              </a:defRPr>
            </a:lvl4pPr>
            <a:lvl5pPr indent="-31115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>
                <a:solidFill>
                  <a:srgbClr val="FFFFFF"/>
                </a:solidFill>
              </a:defRPr>
            </a:lvl5pPr>
            <a:lvl6pPr indent="-31115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■"/>
              <a:defRPr>
                <a:solidFill>
                  <a:srgbClr val="FFFFFF"/>
                </a:solidFill>
              </a:defRPr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  <a:defRPr>
                <a:solidFill>
                  <a:srgbClr val="FFFFFF"/>
                </a:solidFill>
              </a:defRPr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  <a:defRPr>
                <a:solidFill>
                  <a:srgbClr val="FFFFFF"/>
                </a:solidFill>
              </a:defRPr>
            </a:lvl8pPr>
            <a:lvl9pPr indent="-31115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3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type="ctrTitle"/>
          </p:nvPr>
        </p:nvSpPr>
        <p:spPr>
          <a:xfrm>
            <a:off x="693850" y="1933500"/>
            <a:ext cx="35613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ctrTitle"/>
          </p:nvPr>
        </p:nvSpPr>
        <p:spPr>
          <a:xfrm>
            <a:off x="693850" y="732275"/>
            <a:ext cx="82851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None/>
              <a:defRPr sz="2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taatliches"/>
              <a:buNone/>
              <a:def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idact Gothic"/>
              <a:buChar char="●"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11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idact Gothic"/>
              <a:buChar char="○"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11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idact Gothic"/>
              <a:buChar char="■"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11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idact Gothic"/>
              <a:buChar char="●"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11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idact Gothic"/>
              <a:buChar char="○"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11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idact Gothic"/>
              <a:buChar char="■"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11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idact Gothic"/>
              <a:buChar char="●"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11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idact Gothic"/>
              <a:buChar char="○"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11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Didact Gothic"/>
              <a:buChar char="■"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hyperlink" Target="mailto:youremail@freepik.com" TargetMode="External"/><Relationship Id="rId4" Type="http://schemas.openxmlformats.org/officeDocument/2006/relationships/image" Target="../media/image5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/>
          <p:nvPr>
            <p:ph idx="1" type="subTitle"/>
          </p:nvPr>
        </p:nvSpPr>
        <p:spPr>
          <a:xfrm>
            <a:off x="709650" y="3208449"/>
            <a:ext cx="4079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RubyConf Brasil 2021</a:t>
            </a:r>
            <a:endParaRPr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4" name="Google Shape;164;p39"/>
          <p:cNvSpPr txBox="1"/>
          <p:nvPr>
            <p:ph type="title"/>
          </p:nvPr>
        </p:nvSpPr>
        <p:spPr>
          <a:xfrm>
            <a:off x="709650" y="1584300"/>
            <a:ext cx="6045900" cy="1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Evite que seus clientes fiquem na fila do pão utilizando Kafka</a:t>
            </a:r>
            <a:endParaRPr sz="3900">
              <a:solidFill>
                <a:srgbClr val="FFFFFF"/>
              </a:solidFill>
            </a:endParaRPr>
          </a:p>
        </p:txBody>
      </p:sp>
      <p:grpSp>
        <p:nvGrpSpPr>
          <p:cNvPr id="165" name="Google Shape;165;p39"/>
          <p:cNvGrpSpPr/>
          <p:nvPr/>
        </p:nvGrpSpPr>
        <p:grpSpPr>
          <a:xfrm>
            <a:off x="7349634" y="522820"/>
            <a:ext cx="228600" cy="1942351"/>
            <a:chOff x="7349634" y="522820"/>
            <a:chExt cx="228600" cy="1942351"/>
          </a:xfrm>
        </p:grpSpPr>
        <p:sp>
          <p:nvSpPr>
            <p:cNvPr id="166" name="Google Shape;166;p39"/>
            <p:cNvSpPr/>
            <p:nvPr/>
          </p:nvSpPr>
          <p:spPr>
            <a:xfrm>
              <a:off x="7349634" y="1089060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9"/>
            <p:cNvSpPr/>
            <p:nvPr/>
          </p:nvSpPr>
          <p:spPr>
            <a:xfrm>
              <a:off x="7349634" y="90031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9"/>
            <p:cNvSpPr/>
            <p:nvPr/>
          </p:nvSpPr>
          <p:spPr>
            <a:xfrm>
              <a:off x="7349634" y="711567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9"/>
            <p:cNvSpPr/>
            <p:nvPr/>
          </p:nvSpPr>
          <p:spPr>
            <a:xfrm>
              <a:off x="7349634" y="522820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9"/>
            <p:cNvSpPr/>
            <p:nvPr/>
          </p:nvSpPr>
          <p:spPr>
            <a:xfrm>
              <a:off x="7349634" y="1827521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9"/>
            <p:cNvSpPr/>
            <p:nvPr/>
          </p:nvSpPr>
          <p:spPr>
            <a:xfrm>
              <a:off x="7349634" y="163877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9"/>
            <p:cNvSpPr/>
            <p:nvPr/>
          </p:nvSpPr>
          <p:spPr>
            <a:xfrm>
              <a:off x="7349634" y="1450027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9"/>
            <p:cNvSpPr/>
            <p:nvPr/>
          </p:nvSpPr>
          <p:spPr>
            <a:xfrm>
              <a:off x="7349634" y="1261281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9"/>
            <p:cNvSpPr/>
            <p:nvPr/>
          </p:nvSpPr>
          <p:spPr>
            <a:xfrm>
              <a:off x="7502034" y="202710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9"/>
            <p:cNvSpPr/>
            <p:nvPr/>
          </p:nvSpPr>
          <p:spPr>
            <a:xfrm>
              <a:off x="7502034" y="183835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9"/>
            <p:cNvSpPr/>
            <p:nvPr/>
          </p:nvSpPr>
          <p:spPr>
            <a:xfrm>
              <a:off x="7502034" y="1649611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9"/>
            <p:cNvSpPr/>
            <p:nvPr/>
          </p:nvSpPr>
          <p:spPr>
            <a:xfrm>
              <a:off x="7502034" y="146086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9"/>
            <p:cNvSpPr/>
            <p:nvPr/>
          </p:nvSpPr>
          <p:spPr>
            <a:xfrm>
              <a:off x="7502034" y="2388071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9"/>
            <p:cNvSpPr/>
            <p:nvPr/>
          </p:nvSpPr>
          <p:spPr>
            <a:xfrm>
              <a:off x="7502034" y="219932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39"/>
          <p:cNvGrpSpPr/>
          <p:nvPr/>
        </p:nvGrpSpPr>
        <p:grpSpPr>
          <a:xfrm>
            <a:off x="841037" y="3724214"/>
            <a:ext cx="454593" cy="76200"/>
            <a:chOff x="841037" y="3724214"/>
            <a:chExt cx="454593" cy="76200"/>
          </a:xfrm>
        </p:grpSpPr>
        <p:sp>
          <p:nvSpPr>
            <p:cNvPr id="181" name="Google Shape;181;p39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9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9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 agora ele cresceu...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03" name="Google Shape;403;p48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404" name="Google Shape;404;p48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8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8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48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8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8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8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8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8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8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8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8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8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8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8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8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8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8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8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472" y="1630498"/>
            <a:ext cx="6899050" cy="234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Utilizando mensageria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29" name="Google Shape;429;p49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430" name="Google Shape;430;p49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9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9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49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9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9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9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9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9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9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9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9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9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9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9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9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9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9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9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475" y="1453931"/>
            <a:ext cx="6899050" cy="275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725" y="3854250"/>
            <a:ext cx="2945150" cy="12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/>
          <p:nvPr>
            <p:ph type="ctrTitle"/>
          </p:nvPr>
        </p:nvSpPr>
        <p:spPr>
          <a:xfrm>
            <a:off x="8653599" y="4467475"/>
            <a:ext cx="643200" cy="2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wow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Algumas ferramentas de mensageria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57" name="Google Shape;457;p50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458" name="Google Shape;458;p50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50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0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0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0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0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0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0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0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0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0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0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0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0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0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0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0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325" y="1397700"/>
            <a:ext cx="3192050" cy="118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50" y="1397700"/>
            <a:ext cx="2988276" cy="298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6025" y="1239562"/>
            <a:ext cx="1736200" cy="15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2226" y="2697412"/>
            <a:ext cx="2094088" cy="209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/>
          <p:nvPr>
            <p:ph type="title"/>
          </p:nvPr>
        </p:nvSpPr>
        <p:spPr>
          <a:xfrm>
            <a:off x="869250" y="1844850"/>
            <a:ext cx="74055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que Kafka?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86" name="Google Shape;486;p51"/>
          <p:cNvGrpSpPr/>
          <p:nvPr/>
        </p:nvGrpSpPr>
        <p:grpSpPr>
          <a:xfrm>
            <a:off x="6973287" y="4602668"/>
            <a:ext cx="2319844" cy="228600"/>
            <a:chOff x="6973287" y="4602668"/>
            <a:chExt cx="2319844" cy="228600"/>
          </a:xfrm>
        </p:grpSpPr>
        <p:sp>
          <p:nvSpPr>
            <p:cNvPr id="487" name="Google Shape;487;p51"/>
            <p:cNvSpPr/>
            <p:nvPr/>
          </p:nvSpPr>
          <p:spPr>
            <a:xfrm rot="5400000">
              <a:off x="8650242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1"/>
            <p:cNvSpPr/>
            <p:nvPr/>
          </p:nvSpPr>
          <p:spPr>
            <a:xfrm rot="5400000">
              <a:off x="8838988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 rot="5400000">
              <a:off x="9027735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 rot="5400000">
              <a:off x="921648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 rot="5400000">
              <a:off x="791178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 rot="5400000">
              <a:off x="8100528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 rot="5400000">
              <a:off x="8289275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 rot="5400000">
              <a:off x="847802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 rot="5400000">
              <a:off x="771219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 rot="5400000">
              <a:off x="7900944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 rot="5400000">
              <a:off x="8089691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 rot="5400000">
              <a:off x="827843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 rot="5400000">
              <a:off x="697373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 rot="5400000">
              <a:off x="7162484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 rot="5400000">
              <a:off x="7351230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 rot="5400000">
              <a:off x="753997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51"/>
          <p:cNvGrpSpPr/>
          <p:nvPr/>
        </p:nvGrpSpPr>
        <p:grpSpPr>
          <a:xfrm>
            <a:off x="864833" y="-125007"/>
            <a:ext cx="76200" cy="1381800"/>
            <a:chOff x="1305059" y="1226745"/>
            <a:chExt cx="76200" cy="1381800"/>
          </a:xfrm>
        </p:grpSpPr>
        <p:sp>
          <p:nvSpPr>
            <p:cNvPr id="504" name="Google Shape;504;p51"/>
            <p:cNvSpPr/>
            <p:nvPr/>
          </p:nvSpPr>
          <p:spPr>
            <a:xfrm>
              <a:off x="1305059" y="179298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305059" y="16042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305059" y="141549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1305059" y="122674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305059" y="253144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1305059" y="234269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1305059" y="215395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1305059" y="196520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51"/>
          <p:cNvGrpSpPr/>
          <p:nvPr/>
        </p:nvGrpSpPr>
        <p:grpSpPr>
          <a:xfrm>
            <a:off x="6913612" y="885389"/>
            <a:ext cx="454593" cy="76200"/>
            <a:chOff x="7447012" y="4238189"/>
            <a:chExt cx="454593" cy="76200"/>
          </a:xfrm>
        </p:grpSpPr>
        <p:sp>
          <p:nvSpPr>
            <p:cNvPr id="513" name="Google Shape;513;p51"/>
            <p:cNvSpPr/>
            <p:nvPr/>
          </p:nvSpPr>
          <p:spPr>
            <a:xfrm rot="-5400000">
              <a:off x="7824955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 rot="-5400000">
              <a:off x="7636209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 rot="-5400000">
              <a:off x="7447462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Kafka foi criado internamente pelo Linkedin;</a:t>
            </a:r>
            <a:endParaRPr/>
          </a:p>
        </p:txBody>
      </p:sp>
      <p:sp>
        <p:nvSpPr>
          <p:cNvPr id="521" name="Google Shape;521;p52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Antes, um pouquinho de história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22" name="Google Shape;522;p52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523" name="Google Shape;523;p52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2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2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52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2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2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2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2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2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2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2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2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2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2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2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2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2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2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2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87" y="1185500"/>
            <a:ext cx="3598675" cy="2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Kafka foi criado internamente pelo Linkedin;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Tinham uma arquitetura </a:t>
            </a:r>
            <a:r>
              <a:rPr lang="en"/>
              <a:t>semelhante</a:t>
            </a:r>
            <a:r>
              <a:rPr lang="en"/>
              <a:t> a que discutimos;</a:t>
            </a:r>
            <a:endParaRPr/>
          </a:p>
        </p:txBody>
      </p:sp>
      <p:sp>
        <p:nvSpPr>
          <p:cNvPr id="548" name="Google Shape;548;p53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Antes, um pouquinho de história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49" name="Google Shape;549;p53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550" name="Google Shape;550;p53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3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3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53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3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3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3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3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3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3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3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3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3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3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3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3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3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3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3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87" y="1185500"/>
            <a:ext cx="3598675" cy="2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Kafka foi criado internamente pelo Linkedin;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Tinham uma arquitetura semelhante a que discutimos;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Possuíam duas entidades muito semelhantes: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Monitoramento de métricas;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Atividade de usuário.</a:t>
            </a:r>
            <a:endParaRPr/>
          </a:p>
        </p:txBody>
      </p:sp>
      <p:sp>
        <p:nvSpPr>
          <p:cNvPr id="575" name="Google Shape;575;p54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Antes, um pouquinho de história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76" name="Google Shape;576;p54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577" name="Google Shape;577;p54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4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4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54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4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4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4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4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4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4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4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4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4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4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4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4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4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4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4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87" y="1185500"/>
            <a:ext cx="3598675" cy="2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5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Kafka foi criado internamente pelo Linkedin;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Tinham uma arquitetura semelhante a que discutimos;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Possuíam duas entidades muito semelhantes: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Monitoramento de métricas;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Atividade de usuário.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 o sistema não suportava receber esses dois dados</a:t>
            </a:r>
            <a:br>
              <a:rPr lang="en"/>
            </a:br>
            <a:r>
              <a:rPr lang="en"/>
              <a:t>simultaneamente;</a:t>
            </a:r>
            <a:endParaRPr/>
          </a:p>
        </p:txBody>
      </p:sp>
      <p:sp>
        <p:nvSpPr>
          <p:cNvPr id="602" name="Google Shape;602;p55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Antes, um pouquinho de história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03" name="Google Shape;603;p55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604" name="Google Shape;604;p55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5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5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55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5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5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5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5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5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5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5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5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5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5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5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5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5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5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5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87" y="1185500"/>
            <a:ext cx="3598675" cy="2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Kafka foi criado internamente pelo Linkedin;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Tinham uma arquitetura semelhante a que discutimos;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Possuíam duas entidades muito semelhantes: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Monitoramento de métricas;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Atividade de usuário.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 o sistema não suportava receber esses dois dados</a:t>
            </a:r>
            <a:br>
              <a:rPr lang="en"/>
            </a:br>
            <a:r>
              <a:rPr lang="en"/>
              <a:t>simultaneamente;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Tentaram sistemas de filas, mas nenhum suportou</a:t>
            </a:r>
            <a:br>
              <a:rPr lang="en"/>
            </a:br>
            <a:r>
              <a:rPr lang="en"/>
              <a:t>a escala;</a:t>
            </a:r>
            <a:endParaRPr/>
          </a:p>
        </p:txBody>
      </p:sp>
      <p:sp>
        <p:nvSpPr>
          <p:cNvPr id="629" name="Google Shape;629;p56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Antes, um pouquinho de história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30" name="Google Shape;630;p56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631" name="Google Shape;631;p56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6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6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" name="Google Shape;634;p56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6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6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6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6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6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6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6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6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6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6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6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6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6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6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6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87" y="1185500"/>
            <a:ext cx="3598675" cy="2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7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Kafka foi criado internamente pelo Linkedin;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Tinham uma arquitetura semelhante a que discutimos;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Possuíam duas entidades muito semelhantes: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Monitoramento de métricas;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Atividade de usuário.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 o sistema não suportava receber esses dois dados</a:t>
            </a:r>
            <a:br>
              <a:rPr lang="en"/>
            </a:br>
            <a:r>
              <a:rPr lang="en"/>
              <a:t>simultaneamente;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Tentaram sistemas de filas, mas nenhum suportou</a:t>
            </a:r>
            <a:br>
              <a:rPr lang="en"/>
            </a:br>
            <a:r>
              <a:rPr lang="en"/>
              <a:t>a escala;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 assim, internamente nasceu o Kafka;</a:t>
            </a:r>
            <a:endParaRPr/>
          </a:p>
        </p:txBody>
      </p:sp>
      <p:sp>
        <p:nvSpPr>
          <p:cNvPr id="656" name="Google Shape;656;p57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Antes, um pouquinho de história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57" name="Google Shape;657;p57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658" name="Google Shape;658;p57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7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7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57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7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7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7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7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7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7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7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7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7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7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7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7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7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7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7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87" y="1185500"/>
            <a:ext cx="3598675" cy="26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/>
          <p:nvPr/>
        </p:nvSpPr>
        <p:spPr>
          <a:xfrm>
            <a:off x="578525" y="1128450"/>
            <a:ext cx="2886600" cy="2886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0"/>
          <p:cNvSpPr txBox="1"/>
          <p:nvPr>
            <p:ph type="title"/>
          </p:nvPr>
        </p:nvSpPr>
        <p:spPr>
          <a:xfrm>
            <a:off x="4366775" y="946725"/>
            <a:ext cx="38589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Marina Joranhezon</a:t>
            </a:r>
            <a:endParaRPr sz="2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40"/>
          <p:cNvSpPr txBox="1"/>
          <p:nvPr>
            <p:ph idx="1" type="subTitle"/>
          </p:nvPr>
        </p:nvSpPr>
        <p:spPr>
          <a:xfrm>
            <a:off x="4381175" y="1469025"/>
            <a:ext cx="4271400" cy="26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Travesti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Organizadora e mentora da BOSS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Engenheira de Software(finalmente formada)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Mãe de 5 gatos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Gamer que odeia gamers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Futura Skatista(Obrigada Rayssa rainha)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Aniversariante!!</a:t>
            </a:r>
            <a:endParaRPr/>
          </a:p>
        </p:txBody>
      </p:sp>
      <p:pic>
        <p:nvPicPr>
          <p:cNvPr id="191" name="Google Shape;191;p40"/>
          <p:cNvPicPr preferRelativeResize="0"/>
          <p:nvPr/>
        </p:nvPicPr>
        <p:blipFill rotWithShape="1">
          <a:blip r:embed="rId3">
            <a:alphaModFix/>
          </a:blip>
          <a:srcRect b="12613" l="0" r="0" t="12620"/>
          <a:stretch/>
        </p:blipFill>
        <p:spPr>
          <a:xfrm>
            <a:off x="632075" y="1182000"/>
            <a:ext cx="2779500" cy="2779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2" name="Google Shape;192;p40"/>
          <p:cNvGrpSpPr/>
          <p:nvPr/>
        </p:nvGrpSpPr>
        <p:grpSpPr>
          <a:xfrm rot="-5400000">
            <a:off x="8514203" y="151743"/>
            <a:ext cx="76200" cy="1381800"/>
            <a:chOff x="1305059" y="1226745"/>
            <a:chExt cx="76200" cy="1381800"/>
          </a:xfrm>
        </p:grpSpPr>
        <p:sp>
          <p:nvSpPr>
            <p:cNvPr id="193" name="Google Shape;193;p40"/>
            <p:cNvSpPr/>
            <p:nvPr/>
          </p:nvSpPr>
          <p:spPr>
            <a:xfrm>
              <a:off x="1305059" y="179298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0"/>
            <p:cNvSpPr/>
            <p:nvPr/>
          </p:nvSpPr>
          <p:spPr>
            <a:xfrm>
              <a:off x="1305059" y="16042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0"/>
            <p:cNvSpPr/>
            <p:nvPr/>
          </p:nvSpPr>
          <p:spPr>
            <a:xfrm>
              <a:off x="1305059" y="141549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0"/>
            <p:cNvSpPr/>
            <p:nvPr/>
          </p:nvSpPr>
          <p:spPr>
            <a:xfrm>
              <a:off x="1305059" y="122674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0"/>
            <p:cNvSpPr/>
            <p:nvPr/>
          </p:nvSpPr>
          <p:spPr>
            <a:xfrm>
              <a:off x="1305059" y="253144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0"/>
            <p:cNvSpPr/>
            <p:nvPr/>
          </p:nvSpPr>
          <p:spPr>
            <a:xfrm>
              <a:off x="1305059" y="234269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0"/>
            <p:cNvSpPr/>
            <p:nvPr/>
          </p:nvSpPr>
          <p:spPr>
            <a:xfrm>
              <a:off x="1305059" y="215395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0"/>
            <p:cNvSpPr/>
            <p:nvPr/>
          </p:nvSpPr>
          <p:spPr>
            <a:xfrm>
              <a:off x="1305059" y="196520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40"/>
          <p:cNvGrpSpPr/>
          <p:nvPr/>
        </p:nvGrpSpPr>
        <p:grpSpPr>
          <a:xfrm>
            <a:off x="79037" y="4486214"/>
            <a:ext cx="454593" cy="76200"/>
            <a:chOff x="841037" y="3724214"/>
            <a:chExt cx="454593" cy="76200"/>
          </a:xfrm>
        </p:grpSpPr>
        <p:sp>
          <p:nvSpPr>
            <p:cNvPr id="202" name="Google Shape;202;p40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0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0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40"/>
          <p:cNvSpPr txBox="1"/>
          <p:nvPr>
            <p:ph idx="4294967295" type="ctrTitle"/>
          </p:nvPr>
        </p:nvSpPr>
        <p:spPr>
          <a:xfrm>
            <a:off x="361327" y="310425"/>
            <a:ext cx="2567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Quem sou eu?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solução que lida muito mais que mensageria, como: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8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Muito mais do que apenas mensageria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84" name="Google Shape;684;p58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685" name="Google Shape;685;p58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8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8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58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8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8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8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8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8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8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8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8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8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8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8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8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8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8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8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9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solução que lida muito mais que mensageria, como: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Monitoramento de atividade;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Logs;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Processamento de streams;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Monitoramento de métricas.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9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Muito mais do que apenas </a:t>
            </a:r>
            <a:r>
              <a:rPr lang="en"/>
              <a:t>mensageria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710" name="Google Shape;710;p59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711" name="Google Shape;711;p59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59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9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9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9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9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9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9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9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9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9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9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9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9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9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9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9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0"/>
          <p:cNvSpPr txBox="1"/>
          <p:nvPr>
            <p:ph idx="1" type="subTitle"/>
          </p:nvPr>
        </p:nvSpPr>
        <p:spPr>
          <a:xfrm>
            <a:off x="3706825" y="1467850"/>
            <a:ext cx="42909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“</a:t>
            </a:r>
            <a:r>
              <a:rPr lang="en" sz="2100"/>
              <a:t>We’ve come to think of Kafka as a streaming platform: a system that lets you publish and subscribe to streams of data, store them, and process them, and that is exactly what Apache Kafka is built to be</a:t>
            </a:r>
            <a:r>
              <a:rPr lang="en" sz="2100"/>
              <a:t>”</a:t>
            </a:r>
            <a:endParaRPr sz="2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35" name="Google Shape;735;p60"/>
          <p:cNvSpPr txBox="1"/>
          <p:nvPr>
            <p:ph type="title"/>
          </p:nvPr>
        </p:nvSpPr>
        <p:spPr>
          <a:xfrm>
            <a:off x="3753975" y="3689450"/>
            <a:ext cx="4243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Kafka: The Definitive Guide by Neha Narkhede, Gwen Shapira, and Todd Palino (O’Reilly). Copyright 2017 Neha Nar‐ khede, Gwen Shapira, and Todd Palino, 978-1-491-93616-0.</a:t>
            </a:r>
            <a:endParaRPr/>
          </a:p>
        </p:txBody>
      </p:sp>
      <p:grpSp>
        <p:nvGrpSpPr>
          <p:cNvPr id="736" name="Google Shape;736;p60"/>
          <p:cNvGrpSpPr/>
          <p:nvPr/>
        </p:nvGrpSpPr>
        <p:grpSpPr>
          <a:xfrm>
            <a:off x="7503737" y="1121639"/>
            <a:ext cx="454593" cy="76200"/>
            <a:chOff x="7503737" y="3941039"/>
            <a:chExt cx="454593" cy="76200"/>
          </a:xfrm>
        </p:grpSpPr>
        <p:sp>
          <p:nvSpPr>
            <p:cNvPr id="737" name="Google Shape;737;p60"/>
            <p:cNvSpPr/>
            <p:nvPr/>
          </p:nvSpPr>
          <p:spPr>
            <a:xfrm rot="-5400000">
              <a:off x="7881680" y="394058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0"/>
            <p:cNvSpPr/>
            <p:nvPr/>
          </p:nvSpPr>
          <p:spPr>
            <a:xfrm rot="-5400000">
              <a:off x="7692934" y="394058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0"/>
            <p:cNvSpPr/>
            <p:nvPr/>
          </p:nvSpPr>
          <p:spPr>
            <a:xfrm rot="-5400000">
              <a:off x="7504187" y="394058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60"/>
          <p:cNvGrpSpPr/>
          <p:nvPr/>
        </p:nvGrpSpPr>
        <p:grpSpPr>
          <a:xfrm>
            <a:off x="914409" y="3729543"/>
            <a:ext cx="76200" cy="1381800"/>
            <a:chOff x="1305059" y="1226745"/>
            <a:chExt cx="76200" cy="1381800"/>
          </a:xfrm>
        </p:grpSpPr>
        <p:sp>
          <p:nvSpPr>
            <p:cNvPr id="741" name="Google Shape;741;p60"/>
            <p:cNvSpPr/>
            <p:nvPr/>
          </p:nvSpPr>
          <p:spPr>
            <a:xfrm>
              <a:off x="1305059" y="179298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1305059" y="16042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1305059" y="141549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1305059" y="122674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1305059" y="253144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0"/>
            <p:cNvSpPr/>
            <p:nvPr/>
          </p:nvSpPr>
          <p:spPr>
            <a:xfrm>
              <a:off x="1305059" y="234269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0"/>
            <p:cNvSpPr/>
            <p:nvPr/>
          </p:nvSpPr>
          <p:spPr>
            <a:xfrm>
              <a:off x="1305059" y="215395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>
              <a:off x="1305059" y="196520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60"/>
          <p:cNvSpPr/>
          <p:nvPr/>
        </p:nvSpPr>
        <p:spPr>
          <a:xfrm>
            <a:off x="709025" y="1204950"/>
            <a:ext cx="2615100" cy="26331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60"/>
          <p:cNvPicPr preferRelativeResize="0"/>
          <p:nvPr/>
        </p:nvPicPr>
        <p:blipFill rotWithShape="1">
          <a:blip r:embed="rId3">
            <a:alphaModFix/>
          </a:blip>
          <a:srcRect b="11632" l="0" r="0" t="11632"/>
          <a:stretch/>
        </p:blipFill>
        <p:spPr>
          <a:xfrm>
            <a:off x="757537" y="1253800"/>
            <a:ext cx="2517900" cy="253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1"/>
          <p:cNvSpPr txBox="1"/>
          <p:nvPr>
            <p:ph type="title"/>
          </p:nvPr>
        </p:nvSpPr>
        <p:spPr>
          <a:xfrm>
            <a:off x="869250" y="1844850"/>
            <a:ext cx="74055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56" name="Google Shape;756;p61"/>
          <p:cNvGrpSpPr/>
          <p:nvPr/>
        </p:nvGrpSpPr>
        <p:grpSpPr>
          <a:xfrm>
            <a:off x="6973287" y="4602668"/>
            <a:ext cx="2319844" cy="228600"/>
            <a:chOff x="6973287" y="4602668"/>
            <a:chExt cx="2319844" cy="228600"/>
          </a:xfrm>
        </p:grpSpPr>
        <p:sp>
          <p:nvSpPr>
            <p:cNvPr id="757" name="Google Shape;757;p61"/>
            <p:cNvSpPr/>
            <p:nvPr/>
          </p:nvSpPr>
          <p:spPr>
            <a:xfrm rot="5400000">
              <a:off x="8650242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1"/>
            <p:cNvSpPr/>
            <p:nvPr/>
          </p:nvSpPr>
          <p:spPr>
            <a:xfrm rot="5400000">
              <a:off x="8838988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1"/>
            <p:cNvSpPr/>
            <p:nvPr/>
          </p:nvSpPr>
          <p:spPr>
            <a:xfrm rot="5400000">
              <a:off x="9027735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1"/>
            <p:cNvSpPr/>
            <p:nvPr/>
          </p:nvSpPr>
          <p:spPr>
            <a:xfrm rot="5400000">
              <a:off x="921648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1"/>
            <p:cNvSpPr/>
            <p:nvPr/>
          </p:nvSpPr>
          <p:spPr>
            <a:xfrm rot="5400000">
              <a:off x="791178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1"/>
            <p:cNvSpPr/>
            <p:nvPr/>
          </p:nvSpPr>
          <p:spPr>
            <a:xfrm rot="5400000">
              <a:off x="8100528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1"/>
            <p:cNvSpPr/>
            <p:nvPr/>
          </p:nvSpPr>
          <p:spPr>
            <a:xfrm rot="5400000">
              <a:off x="8289275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1"/>
            <p:cNvSpPr/>
            <p:nvPr/>
          </p:nvSpPr>
          <p:spPr>
            <a:xfrm rot="5400000">
              <a:off x="847802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1"/>
            <p:cNvSpPr/>
            <p:nvPr/>
          </p:nvSpPr>
          <p:spPr>
            <a:xfrm rot="5400000">
              <a:off x="771219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1"/>
            <p:cNvSpPr/>
            <p:nvPr/>
          </p:nvSpPr>
          <p:spPr>
            <a:xfrm rot="5400000">
              <a:off x="7900944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1"/>
            <p:cNvSpPr/>
            <p:nvPr/>
          </p:nvSpPr>
          <p:spPr>
            <a:xfrm rot="5400000">
              <a:off x="8089691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1"/>
            <p:cNvSpPr/>
            <p:nvPr/>
          </p:nvSpPr>
          <p:spPr>
            <a:xfrm rot="5400000">
              <a:off x="827843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1"/>
            <p:cNvSpPr/>
            <p:nvPr/>
          </p:nvSpPr>
          <p:spPr>
            <a:xfrm rot="5400000">
              <a:off x="697373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1"/>
            <p:cNvSpPr/>
            <p:nvPr/>
          </p:nvSpPr>
          <p:spPr>
            <a:xfrm rot="5400000">
              <a:off x="7162484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1"/>
            <p:cNvSpPr/>
            <p:nvPr/>
          </p:nvSpPr>
          <p:spPr>
            <a:xfrm rot="5400000">
              <a:off x="7351230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1"/>
            <p:cNvSpPr/>
            <p:nvPr/>
          </p:nvSpPr>
          <p:spPr>
            <a:xfrm rot="5400000">
              <a:off x="753997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" name="Google Shape;773;p61"/>
          <p:cNvGrpSpPr/>
          <p:nvPr/>
        </p:nvGrpSpPr>
        <p:grpSpPr>
          <a:xfrm>
            <a:off x="864833" y="-125007"/>
            <a:ext cx="76200" cy="1381800"/>
            <a:chOff x="1305059" y="1226745"/>
            <a:chExt cx="76200" cy="1381800"/>
          </a:xfrm>
        </p:grpSpPr>
        <p:sp>
          <p:nvSpPr>
            <p:cNvPr id="774" name="Google Shape;774;p61"/>
            <p:cNvSpPr/>
            <p:nvPr/>
          </p:nvSpPr>
          <p:spPr>
            <a:xfrm>
              <a:off x="1305059" y="179298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1305059" y="16042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1"/>
            <p:cNvSpPr/>
            <p:nvPr/>
          </p:nvSpPr>
          <p:spPr>
            <a:xfrm>
              <a:off x="1305059" y="141549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1"/>
            <p:cNvSpPr/>
            <p:nvPr/>
          </p:nvSpPr>
          <p:spPr>
            <a:xfrm>
              <a:off x="1305059" y="122674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1305059" y="253144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1305059" y="234269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1305059" y="215395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1"/>
            <p:cNvSpPr/>
            <p:nvPr/>
          </p:nvSpPr>
          <p:spPr>
            <a:xfrm>
              <a:off x="1305059" y="196520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61"/>
          <p:cNvGrpSpPr/>
          <p:nvPr/>
        </p:nvGrpSpPr>
        <p:grpSpPr>
          <a:xfrm>
            <a:off x="6913612" y="885389"/>
            <a:ext cx="454593" cy="76200"/>
            <a:chOff x="7447012" y="4238189"/>
            <a:chExt cx="454593" cy="76200"/>
          </a:xfrm>
        </p:grpSpPr>
        <p:sp>
          <p:nvSpPr>
            <p:cNvPr id="783" name="Google Shape;783;p61"/>
            <p:cNvSpPr/>
            <p:nvPr/>
          </p:nvSpPr>
          <p:spPr>
            <a:xfrm rot="-5400000">
              <a:off x="7824955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1"/>
            <p:cNvSpPr/>
            <p:nvPr/>
          </p:nvSpPr>
          <p:spPr>
            <a:xfrm rot="-5400000">
              <a:off x="7636209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1"/>
            <p:cNvSpPr/>
            <p:nvPr/>
          </p:nvSpPr>
          <p:spPr>
            <a:xfrm rot="-5400000">
              <a:off x="7447462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2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Também conhecido como </a:t>
            </a:r>
            <a:r>
              <a:rPr i="1" lang="en"/>
              <a:t>messages and batches</a:t>
            </a:r>
            <a:r>
              <a:rPr lang="en"/>
              <a:t>;</a:t>
            </a:r>
            <a:endParaRPr/>
          </a:p>
        </p:txBody>
      </p:sp>
      <p:sp>
        <p:nvSpPr>
          <p:cNvPr id="791" name="Google Shape;791;p62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Mensagens e Lotes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792" name="Google Shape;792;p62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793" name="Google Shape;793;p62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2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2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62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2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2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62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2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62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62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2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62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62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2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2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2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2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2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2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3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Também conhecido como </a:t>
            </a:r>
            <a:r>
              <a:rPr i="1" lang="en"/>
              <a:t>messages and batches</a:t>
            </a:r>
            <a:r>
              <a:rPr lang="en"/>
              <a:t>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Mensagens são a estrutura básica de dados que o Kafka usa para compartilhar dados;</a:t>
            </a:r>
            <a:endParaRPr/>
          </a:p>
        </p:txBody>
      </p:sp>
      <p:sp>
        <p:nvSpPr>
          <p:cNvPr id="817" name="Google Shape;817;p63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Mensagens e Lotes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818" name="Google Shape;818;p63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819" name="Google Shape;819;p63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3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3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63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3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3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3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3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3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3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3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63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3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63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3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63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3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3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3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4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Também conhecido como </a:t>
            </a:r>
            <a:r>
              <a:rPr i="1" lang="en"/>
              <a:t>messages and batches</a:t>
            </a:r>
            <a:r>
              <a:rPr lang="en"/>
              <a:t>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Mensagens são a estrutura básica de dados que o Kafka usa para compartilhar dados;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Lotes nada mais são do que lotes de </a:t>
            </a:r>
            <a:r>
              <a:rPr i="1" lang="en"/>
              <a:t>mensagens</a:t>
            </a:r>
            <a:r>
              <a:rPr lang="en"/>
              <a:t>;</a:t>
            </a:r>
            <a:endParaRPr/>
          </a:p>
        </p:txBody>
      </p:sp>
      <p:sp>
        <p:nvSpPr>
          <p:cNvPr id="843" name="Google Shape;843;p64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Mensagens e Lotes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844" name="Google Shape;844;p64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845" name="Google Shape;845;p64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4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4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" name="Google Shape;848;p64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4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64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4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4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4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64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4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4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4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64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4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4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4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4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4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5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Também conhecido como </a:t>
            </a:r>
            <a:r>
              <a:rPr i="1" lang="en"/>
              <a:t>messages and batches</a:t>
            </a:r>
            <a:r>
              <a:rPr lang="en"/>
              <a:t>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Mensagens são a estrutura básica de dados que o Kafka usa para compartilhar dados;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Lotes nada mais são do que lotes de </a:t>
            </a:r>
            <a:r>
              <a:rPr i="1" lang="en"/>
              <a:t>mensagens</a:t>
            </a:r>
            <a:r>
              <a:rPr lang="en"/>
              <a:t>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Mensagens podem ter um tipo de </a:t>
            </a:r>
            <a:r>
              <a:rPr i="1" lang="en"/>
              <a:t>metadado</a:t>
            </a:r>
            <a:r>
              <a:rPr lang="en"/>
              <a:t> opcional chamado </a:t>
            </a:r>
            <a:r>
              <a:rPr i="1" lang="en"/>
              <a:t>key.</a:t>
            </a:r>
            <a:endParaRPr i="1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Exemplo: { name: 'Marina' }</a:t>
            </a:r>
            <a:endParaRPr/>
          </a:p>
        </p:txBody>
      </p:sp>
      <p:sp>
        <p:nvSpPr>
          <p:cNvPr id="869" name="Google Shape;869;p65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Mensagens e Lotes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870" name="Google Shape;870;p65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871" name="Google Shape;871;p65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5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5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4" name="Google Shape;874;p65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5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5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5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5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5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5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5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5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5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5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65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5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5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5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5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6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Basicamente, uma estrutura de dados;</a:t>
            </a:r>
            <a:endParaRPr/>
          </a:p>
        </p:txBody>
      </p:sp>
      <p:sp>
        <p:nvSpPr>
          <p:cNvPr id="895" name="Google Shape;895;p66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896" name="Google Shape;896;p66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897" name="Google Shape;897;p66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6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6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66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6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6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6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6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66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6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6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6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6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6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6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6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6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6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6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7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Basicamente, uma estrutura de dados;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Recomenda-se usar para padronizar dados;</a:t>
            </a:r>
            <a:endParaRPr/>
          </a:p>
        </p:txBody>
      </p:sp>
      <p:sp>
        <p:nvSpPr>
          <p:cNvPr id="921" name="Google Shape;921;p67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922" name="Google Shape;922;p67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923" name="Google Shape;923;p67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7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7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6" name="Google Shape;926;p67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7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7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7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7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7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7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7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7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7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7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7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7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7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7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7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 que é Mensageria?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Por que Kafka?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Arquitetura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Prática com Terminal e Ruby</a:t>
            </a:r>
            <a:endParaRPr/>
          </a:p>
        </p:txBody>
      </p:sp>
      <p:sp>
        <p:nvSpPr>
          <p:cNvPr id="211" name="Google Shape;211;p41"/>
          <p:cNvSpPr txBox="1"/>
          <p:nvPr>
            <p:ph type="ctrTitle"/>
          </p:nvPr>
        </p:nvSpPr>
        <p:spPr>
          <a:xfrm>
            <a:off x="693853" y="73492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12" name="Google Shape;212;p41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213" name="Google Shape;213;p41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1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1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41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1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1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1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1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1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1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1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1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1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1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1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1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1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1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8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Basicamente, uma estrutura de dados;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Recomenda-se usar para padronizar dados;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Podem ser de vários tipos, como: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JSON;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XML;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Sua própria estrutura.</a:t>
            </a:r>
            <a:endParaRPr/>
          </a:p>
        </p:txBody>
      </p:sp>
      <p:sp>
        <p:nvSpPr>
          <p:cNvPr id="947" name="Google Shape;947;p68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948" name="Google Shape;948;p68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949" name="Google Shape;949;p68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8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8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68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8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8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8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8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8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8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8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8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8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8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8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8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68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8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68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9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Onde habitam as mensagens;</a:t>
            </a:r>
            <a:endParaRPr/>
          </a:p>
        </p:txBody>
      </p:sp>
      <p:sp>
        <p:nvSpPr>
          <p:cNvPr id="973" name="Google Shape;973;p69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e Partições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974" name="Google Shape;974;p69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975" name="Google Shape;975;p69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9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9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8" name="Google Shape;978;p69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69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9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9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9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9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69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9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9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9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9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9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9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9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69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9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4" name="Google Shape;99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100" y="1670800"/>
            <a:ext cx="4841874" cy="223065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69"/>
          <p:cNvSpPr txBox="1"/>
          <p:nvPr/>
        </p:nvSpPr>
        <p:spPr>
          <a:xfrm>
            <a:off x="4505675" y="2080450"/>
            <a:ext cx="4369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highlight>
                  <a:srgbClr val="F2F2F2"/>
                </a:highlight>
                <a:latin typeface="Didact Gothic"/>
                <a:ea typeface="Didact Gothic"/>
                <a:cs typeface="Didact Gothic"/>
                <a:sym typeface="Didact Gothic"/>
              </a:rPr>
              <a:t>Mensagens</a:t>
            </a:r>
            <a:endParaRPr b="1" sz="6200">
              <a:highlight>
                <a:srgbClr val="F2F2F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96" name="Google Shape;996;p69"/>
          <p:cNvSpPr txBox="1"/>
          <p:nvPr/>
        </p:nvSpPr>
        <p:spPr>
          <a:xfrm>
            <a:off x="7467750" y="2856375"/>
            <a:ext cx="637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highlight>
                  <a:srgbClr val="F2F2F2"/>
                </a:highlight>
                <a:latin typeface="Didact Gothic"/>
                <a:ea typeface="Didact Gothic"/>
                <a:cs typeface="Didact Gothic"/>
                <a:sym typeface="Didact Gothic"/>
              </a:rPr>
              <a:t>a</a:t>
            </a:r>
            <a:endParaRPr b="1" sz="3900">
              <a:highlight>
                <a:srgbClr val="F2F2F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0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Onde habitam as mensagens;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Pense em tópicos como tabelas de um banco;</a:t>
            </a:r>
            <a:endParaRPr/>
          </a:p>
        </p:txBody>
      </p:sp>
      <p:sp>
        <p:nvSpPr>
          <p:cNvPr id="1002" name="Google Shape;1002;p70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e Partições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003" name="Google Shape;1003;p70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004" name="Google Shape;1004;p70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0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0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7" name="Google Shape;1007;p70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0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0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0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0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0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0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0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0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70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0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0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0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70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0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0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3" name="Google Shape;10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100" y="1670800"/>
            <a:ext cx="4841874" cy="2230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70"/>
          <p:cNvSpPr txBox="1"/>
          <p:nvPr/>
        </p:nvSpPr>
        <p:spPr>
          <a:xfrm>
            <a:off x="4505675" y="2080450"/>
            <a:ext cx="4369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highlight>
                  <a:srgbClr val="F2F2F2"/>
                </a:highlight>
                <a:latin typeface="Didact Gothic"/>
                <a:ea typeface="Didact Gothic"/>
                <a:cs typeface="Didact Gothic"/>
                <a:sym typeface="Didact Gothic"/>
              </a:rPr>
              <a:t>Mensagens</a:t>
            </a:r>
            <a:endParaRPr b="1" sz="6200">
              <a:highlight>
                <a:srgbClr val="F2F2F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25" name="Google Shape;1025;p70"/>
          <p:cNvSpPr txBox="1"/>
          <p:nvPr/>
        </p:nvSpPr>
        <p:spPr>
          <a:xfrm>
            <a:off x="7467750" y="2856375"/>
            <a:ext cx="637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highlight>
                  <a:srgbClr val="F2F2F2"/>
                </a:highlight>
                <a:latin typeface="Didact Gothic"/>
                <a:ea typeface="Didact Gothic"/>
                <a:cs typeface="Didact Gothic"/>
                <a:sym typeface="Didact Gothic"/>
              </a:rPr>
              <a:t>a</a:t>
            </a:r>
            <a:endParaRPr b="1" sz="3900">
              <a:highlight>
                <a:srgbClr val="F2F2F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1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Onde habitam as mensagens;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Pense em tópicos como tabelas de um banco;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Partições são partes de um tópico;</a:t>
            </a:r>
            <a:endParaRPr/>
          </a:p>
        </p:txBody>
      </p:sp>
      <p:sp>
        <p:nvSpPr>
          <p:cNvPr id="1031" name="Google Shape;1031;p71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e Partições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032" name="Google Shape;1032;p71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033" name="Google Shape;1033;p71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1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1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6" name="Google Shape;1036;p71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71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1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1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1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1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1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1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1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71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1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1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1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1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1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71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2" name="Google Shape;10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100" y="1670800"/>
            <a:ext cx="4841874" cy="2230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71"/>
          <p:cNvSpPr txBox="1"/>
          <p:nvPr/>
        </p:nvSpPr>
        <p:spPr>
          <a:xfrm>
            <a:off x="4505675" y="2080450"/>
            <a:ext cx="4369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highlight>
                  <a:srgbClr val="F2F2F2"/>
                </a:highlight>
                <a:latin typeface="Didact Gothic"/>
                <a:ea typeface="Didact Gothic"/>
                <a:cs typeface="Didact Gothic"/>
                <a:sym typeface="Didact Gothic"/>
              </a:rPr>
              <a:t>Mensagens</a:t>
            </a:r>
            <a:endParaRPr b="1" sz="6200">
              <a:highlight>
                <a:srgbClr val="F2F2F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54" name="Google Shape;1054;p71"/>
          <p:cNvSpPr txBox="1"/>
          <p:nvPr/>
        </p:nvSpPr>
        <p:spPr>
          <a:xfrm>
            <a:off x="7467750" y="2856375"/>
            <a:ext cx="637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highlight>
                  <a:srgbClr val="F2F2F2"/>
                </a:highlight>
                <a:latin typeface="Didact Gothic"/>
                <a:ea typeface="Didact Gothic"/>
                <a:cs typeface="Didact Gothic"/>
                <a:sym typeface="Didact Gothic"/>
              </a:rPr>
              <a:t>a</a:t>
            </a:r>
            <a:endParaRPr b="1" sz="3900">
              <a:highlight>
                <a:srgbClr val="F2F2F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2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Onde habitam as mensagens;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Pense em tópicos como tabelas de um banco;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Partições são partes de um tópico;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Partições de um tópico podem ser hospedadas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diferentes servidores;</a:t>
            </a:r>
            <a:endParaRPr/>
          </a:p>
        </p:txBody>
      </p:sp>
      <p:sp>
        <p:nvSpPr>
          <p:cNvPr id="1060" name="Google Shape;1060;p72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e Partições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061" name="Google Shape;1061;p72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062" name="Google Shape;1062;p72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2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2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72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2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72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72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72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2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2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2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2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2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72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2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72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2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2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72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1" name="Google Shape;108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100" y="1670800"/>
            <a:ext cx="4841874" cy="2230659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72"/>
          <p:cNvSpPr txBox="1"/>
          <p:nvPr/>
        </p:nvSpPr>
        <p:spPr>
          <a:xfrm>
            <a:off x="4505675" y="2080450"/>
            <a:ext cx="4369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highlight>
                  <a:srgbClr val="F2F2F2"/>
                </a:highlight>
                <a:latin typeface="Didact Gothic"/>
                <a:ea typeface="Didact Gothic"/>
                <a:cs typeface="Didact Gothic"/>
                <a:sym typeface="Didact Gothic"/>
              </a:rPr>
              <a:t>Mensagens</a:t>
            </a:r>
            <a:endParaRPr b="1" sz="6200">
              <a:highlight>
                <a:srgbClr val="F2F2F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3" name="Google Shape;1083;p72"/>
          <p:cNvSpPr txBox="1"/>
          <p:nvPr/>
        </p:nvSpPr>
        <p:spPr>
          <a:xfrm>
            <a:off x="7467750" y="2856375"/>
            <a:ext cx="637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highlight>
                  <a:srgbClr val="F2F2F2"/>
                </a:highlight>
                <a:latin typeface="Didact Gothic"/>
                <a:ea typeface="Didact Gothic"/>
                <a:cs typeface="Didact Gothic"/>
                <a:sym typeface="Didact Gothic"/>
              </a:rPr>
              <a:t>a</a:t>
            </a:r>
            <a:endParaRPr b="1" sz="3900">
              <a:highlight>
                <a:srgbClr val="F2F2F2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3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Onde habitam as mensagens;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Pense em tópicos como tabelas de um banco;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Partições são partes de um tópico;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Partições de um tópico podem ser hospedadas em diferentes servidores;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3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e Partições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090" name="Google Shape;1090;p73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091" name="Google Shape;1091;p73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3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3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4" name="Google Shape;1094;p73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3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3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73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73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3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73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73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3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73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3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3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3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3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3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3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0" name="Google Shape;11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975" y="2713952"/>
            <a:ext cx="5324050" cy="18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74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Produtores produzem mensagens, consumidores as consomem;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4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 e Consumidores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117" name="Google Shape;1117;p74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118" name="Google Shape;1118;p74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4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4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74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74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74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4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74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4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4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4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4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74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74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74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74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4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74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4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5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Produtores produzem mensagens, consumidores as consomem;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Produtores produzem mensagens para tópicos, não se importando com partições;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A não ser que você queria que ele se importe.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75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 e Consumidores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143" name="Google Shape;1143;p75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144" name="Google Shape;1144;p75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5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5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75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5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5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5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5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75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75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75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5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75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75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75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5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75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75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75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6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Produtores produzem mensagens, consumidores as consomem;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Produtores produzem mensagens para tópicos, não se importando com partições;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A não ser que você queria que ele se importe.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Consumidores consomem as mensagens de tópicos por meio de </a:t>
            </a:r>
            <a:r>
              <a:rPr i="1" lang="en"/>
              <a:t>Grupos;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76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 e Consumidores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169" name="Google Shape;1169;p76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170" name="Google Shape;1170;p76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6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6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76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76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76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76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76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76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76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76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76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76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76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76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76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76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76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76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7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Produtores produzem mensagens, consumidores as consomem;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Produtores produzem mensagens para tópicos, não se importando com partições;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A não ser que você queria que ele se importe.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Consumidores consomem as mensagens de tópicos por meio de </a:t>
            </a:r>
            <a:r>
              <a:rPr i="1" lang="en"/>
              <a:t>Grupos;</a:t>
            </a:r>
            <a:endParaRPr i="1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Grupos são conjuntos de consumidores que consomem de um mesmo tópico;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77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 e Consumidores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195" name="Google Shape;1195;p77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196" name="Google Shape;1196;p77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7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7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9" name="Google Shape;1199;p77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77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7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7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7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7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77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77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77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7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7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7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7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7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7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7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869250" y="1844850"/>
            <a:ext cx="74055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Mensageria?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7" name="Google Shape;237;p42"/>
          <p:cNvGrpSpPr/>
          <p:nvPr/>
        </p:nvGrpSpPr>
        <p:grpSpPr>
          <a:xfrm>
            <a:off x="6973287" y="4602668"/>
            <a:ext cx="2319844" cy="228600"/>
            <a:chOff x="6973287" y="4602668"/>
            <a:chExt cx="2319844" cy="228600"/>
          </a:xfrm>
        </p:grpSpPr>
        <p:sp>
          <p:nvSpPr>
            <p:cNvPr id="238" name="Google Shape;238;p42"/>
            <p:cNvSpPr/>
            <p:nvPr/>
          </p:nvSpPr>
          <p:spPr>
            <a:xfrm rot="5400000">
              <a:off x="8650242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2"/>
            <p:cNvSpPr/>
            <p:nvPr/>
          </p:nvSpPr>
          <p:spPr>
            <a:xfrm rot="5400000">
              <a:off x="8838988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2"/>
            <p:cNvSpPr/>
            <p:nvPr/>
          </p:nvSpPr>
          <p:spPr>
            <a:xfrm rot="5400000">
              <a:off x="9027735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2"/>
            <p:cNvSpPr/>
            <p:nvPr/>
          </p:nvSpPr>
          <p:spPr>
            <a:xfrm rot="5400000">
              <a:off x="921648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2"/>
            <p:cNvSpPr/>
            <p:nvPr/>
          </p:nvSpPr>
          <p:spPr>
            <a:xfrm rot="5400000">
              <a:off x="791178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2"/>
            <p:cNvSpPr/>
            <p:nvPr/>
          </p:nvSpPr>
          <p:spPr>
            <a:xfrm rot="5400000">
              <a:off x="8100528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2"/>
            <p:cNvSpPr/>
            <p:nvPr/>
          </p:nvSpPr>
          <p:spPr>
            <a:xfrm rot="5400000">
              <a:off x="8289275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2"/>
            <p:cNvSpPr/>
            <p:nvPr/>
          </p:nvSpPr>
          <p:spPr>
            <a:xfrm rot="5400000">
              <a:off x="847802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2"/>
            <p:cNvSpPr/>
            <p:nvPr/>
          </p:nvSpPr>
          <p:spPr>
            <a:xfrm rot="5400000">
              <a:off x="771219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2"/>
            <p:cNvSpPr/>
            <p:nvPr/>
          </p:nvSpPr>
          <p:spPr>
            <a:xfrm rot="5400000">
              <a:off x="7900944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2"/>
            <p:cNvSpPr/>
            <p:nvPr/>
          </p:nvSpPr>
          <p:spPr>
            <a:xfrm rot="5400000">
              <a:off x="8089691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2"/>
            <p:cNvSpPr/>
            <p:nvPr/>
          </p:nvSpPr>
          <p:spPr>
            <a:xfrm rot="5400000">
              <a:off x="827843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2"/>
            <p:cNvSpPr/>
            <p:nvPr/>
          </p:nvSpPr>
          <p:spPr>
            <a:xfrm rot="5400000">
              <a:off x="697373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2"/>
            <p:cNvSpPr/>
            <p:nvPr/>
          </p:nvSpPr>
          <p:spPr>
            <a:xfrm rot="5400000">
              <a:off x="7162484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2"/>
            <p:cNvSpPr/>
            <p:nvPr/>
          </p:nvSpPr>
          <p:spPr>
            <a:xfrm rot="5400000">
              <a:off x="7351230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2"/>
            <p:cNvSpPr/>
            <p:nvPr/>
          </p:nvSpPr>
          <p:spPr>
            <a:xfrm rot="5400000">
              <a:off x="753997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42"/>
          <p:cNvGrpSpPr/>
          <p:nvPr/>
        </p:nvGrpSpPr>
        <p:grpSpPr>
          <a:xfrm>
            <a:off x="864833" y="-125007"/>
            <a:ext cx="76200" cy="1381800"/>
            <a:chOff x="1305059" y="1226745"/>
            <a:chExt cx="76200" cy="1381800"/>
          </a:xfrm>
        </p:grpSpPr>
        <p:sp>
          <p:nvSpPr>
            <p:cNvPr id="255" name="Google Shape;255;p42"/>
            <p:cNvSpPr/>
            <p:nvPr/>
          </p:nvSpPr>
          <p:spPr>
            <a:xfrm>
              <a:off x="1305059" y="179298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2"/>
            <p:cNvSpPr/>
            <p:nvPr/>
          </p:nvSpPr>
          <p:spPr>
            <a:xfrm>
              <a:off x="1305059" y="16042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2"/>
            <p:cNvSpPr/>
            <p:nvPr/>
          </p:nvSpPr>
          <p:spPr>
            <a:xfrm>
              <a:off x="1305059" y="141549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2"/>
            <p:cNvSpPr/>
            <p:nvPr/>
          </p:nvSpPr>
          <p:spPr>
            <a:xfrm>
              <a:off x="1305059" y="122674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2"/>
            <p:cNvSpPr/>
            <p:nvPr/>
          </p:nvSpPr>
          <p:spPr>
            <a:xfrm>
              <a:off x="1305059" y="253144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2"/>
            <p:cNvSpPr/>
            <p:nvPr/>
          </p:nvSpPr>
          <p:spPr>
            <a:xfrm>
              <a:off x="1305059" y="234269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1305059" y="215395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2"/>
            <p:cNvSpPr/>
            <p:nvPr/>
          </p:nvSpPr>
          <p:spPr>
            <a:xfrm>
              <a:off x="1305059" y="196520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42"/>
          <p:cNvGrpSpPr/>
          <p:nvPr/>
        </p:nvGrpSpPr>
        <p:grpSpPr>
          <a:xfrm>
            <a:off x="6913612" y="885389"/>
            <a:ext cx="454593" cy="76200"/>
            <a:chOff x="7447012" y="4238189"/>
            <a:chExt cx="454593" cy="76200"/>
          </a:xfrm>
        </p:grpSpPr>
        <p:sp>
          <p:nvSpPr>
            <p:cNvPr id="264" name="Google Shape;264;p42"/>
            <p:cNvSpPr/>
            <p:nvPr/>
          </p:nvSpPr>
          <p:spPr>
            <a:xfrm rot="-5400000">
              <a:off x="7824955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2"/>
            <p:cNvSpPr/>
            <p:nvPr/>
          </p:nvSpPr>
          <p:spPr>
            <a:xfrm rot="-5400000">
              <a:off x="7636209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2"/>
            <p:cNvSpPr/>
            <p:nvPr/>
          </p:nvSpPr>
          <p:spPr>
            <a:xfrm rot="-5400000">
              <a:off x="7447462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8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Produtores produzem mensagens, consumidores as consomem;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Produtores produzem mensagens para tópicos, não se importando com partições;</a:t>
            </a:r>
            <a:endParaRPr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/>
              <a:t>A não ser que você queria que ele se importe.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Consumidores consomem as mensagens de tópicos por meio de </a:t>
            </a:r>
            <a:r>
              <a:rPr i="1" lang="en"/>
              <a:t>Grupos;</a:t>
            </a:r>
            <a:endParaRPr i="1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Grupos são conjuntos de consumidores que consomem de um mesmo tópico;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8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Produtores e Consumidores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221" name="Google Shape;1221;p78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222" name="Google Shape;1222;p78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8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8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78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8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8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8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8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8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8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8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8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8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8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8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8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8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8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8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1" name="Google Shape;124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50" y="2657425"/>
            <a:ext cx="46863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9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Brokers são os servidores do Kafka, que hospedam tópicos;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9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Brokers e Clusters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248" name="Google Shape;1248;p79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249" name="Google Shape;1249;p79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9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9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79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9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9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9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79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9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9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79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9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9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9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79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79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9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9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9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80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Brokers são os servidores do Kafka, que hospedam tópicos;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capacidade de armazenamento e processamento dos Brokers é configurável;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80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Brokers e Clusters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274" name="Google Shape;1274;p80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275" name="Google Shape;1275;p80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0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0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80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0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0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80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80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80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80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80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80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80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80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80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80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80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80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80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81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Brokers são os servidores do Kafka, que hospedam tópicos;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capacidade de armazenamento e processamento dos Brokers é configurável;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Brokers são feitos para fazer parte de um grupo chamado de </a:t>
            </a:r>
            <a:r>
              <a:rPr i="1" lang="en"/>
              <a:t>Cluster</a:t>
            </a:r>
            <a:r>
              <a:rPr lang="en"/>
              <a:t>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81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Brokers e Clusters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300" name="Google Shape;1300;p81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301" name="Google Shape;1301;p81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1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1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4" name="Google Shape;1304;p81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81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81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81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81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81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81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1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81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81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81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81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81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1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81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81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2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Dentro de um Cluster, podemos ter uma partição de um tópico dividida entre vários Brokers;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82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Multiplos Brokers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326" name="Google Shape;1326;p82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327" name="Google Shape;1327;p82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2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2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82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82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82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82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82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82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82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2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82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82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82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82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82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82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82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82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83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Dentro de um Cluster, podemos ter uma partição de um tópico dividida entre vários Brokers;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Apesar de gerar redundância, isso também nos dá escalabilidade e resiliência;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83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Multiplos Brokers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352" name="Google Shape;1352;p83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353" name="Google Shape;1353;p83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3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3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3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83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83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83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83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83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83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83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83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83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83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83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83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83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83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83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84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Dentro de um Cluster, podemos ter uma partição de um tópico dividida entre vários Brokers;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Apesar de gerar redundância, isso também nos dá escalabilidade e resiliência;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Apesar de uma partição ser dividida em vários brokers, ela possuir um Broker líder;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84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Multiplos Brokers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378" name="Google Shape;1378;p84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379" name="Google Shape;1379;p84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4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4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2" name="Google Shape;1382;p84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84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84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84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84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84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84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84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84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4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84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84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84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84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84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84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85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Dentro de um Cluster, podemos ter uma partição de um tópico dividida entre vários Brokers;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Apesar de gerar redundância, isso também nos dá escalabilidade e resiliência;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Apesar de uma partição ser dividida em vários brokers, ela possuir um Broker líder;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Dentro do Cluster, também temos um Broker chamado de controlador, responsável por monitorar falhas e administrar outros Brokers.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85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Multiplos Brokers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404" name="Google Shape;1404;p85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405" name="Google Shape;1405;p85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5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5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8" name="Google Shape;1408;p85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85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85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85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85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85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85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85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85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85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85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85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85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85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85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85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6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Dentro de um Cluster, podemos ter uma partição de um tópico dividida entre vários Brokers;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Apesar de gerar redundância, isso também nos dá escalabilidade e resiliência;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Apesar de uma partição ser dividida em vários brokers, ela possuir um Broker líder;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Dentro do Cluster, também temos um Broker chamado de controlador, responsável por monitorar falhas e administrar outros Brokers.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86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Multiplos Brokers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430" name="Google Shape;1430;p86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431" name="Google Shape;1431;p86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6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6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4" name="Google Shape;1434;p86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86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86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86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86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86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86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86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86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86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86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86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86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86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86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86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0" name="Google Shape;145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2514663"/>
            <a:ext cx="46291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87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Conforme sistemas crescem, os tipos de dados coletados mudam e aumentam;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87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Multiplos Clusters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457" name="Google Shape;1457;p87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458" name="Google Shape;1458;p87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7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87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87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87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87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87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87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87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87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87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87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87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87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87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87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87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87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87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Um padrão em que um </a:t>
            </a:r>
            <a:r>
              <a:rPr i="1" lang="en"/>
              <a:t>sender</a:t>
            </a:r>
            <a:r>
              <a:rPr lang="en"/>
              <a:t>(publisher) envia uma </a:t>
            </a:r>
            <a:r>
              <a:rPr i="1" lang="en"/>
              <a:t>mensagem</a:t>
            </a:r>
            <a:r>
              <a:rPr lang="en"/>
              <a:t>(dados) sem um destinatário específico;</a:t>
            </a:r>
            <a:endParaRPr/>
          </a:p>
        </p:txBody>
      </p:sp>
      <p:sp>
        <p:nvSpPr>
          <p:cNvPr id="272" name="Google Shape;272;p43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Publish/Subscribe Messaging Pattern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73" name="Google Shape;273;p43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274" name="Google Shape;274;p43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3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3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43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3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3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3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3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3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3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3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3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3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3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3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3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8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Conforme sistemas crescem, os tipos de dados coletados mudam e aumentam;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 multiplos Clusters podemos gerenciar riscos de falhas;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8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Multiplos Clusters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483" name="Google Shape;1483;p88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484" name="Google Shape;1484;p88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8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8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88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8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88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8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88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88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8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88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88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88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88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8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88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88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88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8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89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Conforme sistemas crescem, os tipos de dados coletados mudam e aumentam;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 multiplos Clusters podemos gerenciar riscos de falhas;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Utilizando MirrorMaker, podemos replicar dados, produtores e consumidores, criando resiliência.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89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Multiplos Clusters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09" name="Google Shape;1509;p89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510" name="Google Shape;1510;p89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9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9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89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89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9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9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9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89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89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89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89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9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89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89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89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9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89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89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90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Conforme sistemas crescem, os tipos de dados coletados mudam e aumentam;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 multiplos Clusters podemos gerenciar riscos de falhas;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Utilizando MirrorMaker, podemos replicar dados, produtores e consumidores, criando resiliência.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90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Multiplos Clusters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35" name="Google Shape;1535;p90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536" name="Google Shape;1536;p90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90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90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90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90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90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90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90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0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90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0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90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90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0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90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90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90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0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90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5" name="Google Shape;155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152650"/>
            <a:ext cx="45720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91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Múltiplos Clusters;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Múltiplos Brokers;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Múltiplos Tópicos;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Múltiplas Partições;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Múltiplos TUDO.</a:t>
            </a:r>
            <a:endParaRPr/>
          </a:p>
        </p:txBody>
      </p:sp>
      <p:sp>
        <p:nvSpPr>
          <p:cNvPr id="1561" name="Google Shape;1561;p91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milagre da multiplicação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62" name="Google Shape;1562;p91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1563" name="Google Shape;1563;p91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91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91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91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91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91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91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91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91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91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1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91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91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91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91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91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1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91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91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2" name="Google Shape;158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800" y="1428650"/>
            <a:ext cx="4962450" cy="24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91"/>
          <p:cNvSpPr txBox="1"/>
          <p:nvPr>
            <p:ph idx="1" type="body"/>
          </p:nvPr>
        </p:nvSpPr>
        <p:spPr>
          <a:xfrm>
            <a:off x="3723550" y="3945875"/>
            <a:ext cx="49626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"No es un pescador, son dos"</a:t>
            </a:r>
            <a:r>
              <a:rPr lang="en"/>
              <a:t> - Jesus, Fist of Jesus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92"/>
          <p:cNvSpPr txBox="1"/>
          <p:nvPr>
            <p:ph type="title"/>
          </p:nvPr>
        </p:nvSpPr>
        <p:spPr>
          <a:xfrm>
            <a:off x="869250" y="816150"/>
            <a:ext cx="74055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praticar!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89" name="Google Shape;1589;p92"/>
          <p:cNvGrpSpPr/>
          <p:nvPr/>
        </p:nvGrpSpPr>
        <p:grpSpPr>
          <a:xfrm>
            <a:off x="6973287" y="4602668"/>
            <a:ext cx="2319844" cy="228600"/>
            <a:chOff x="6973287" y="4602668"/>
            <a:chExt cx="2319844" cy="228600"/>
          </a:xfrm>
        </p:grpSpPr>
        <p:sp>
          <p:nvSpPr>
            <p:cNvPr id="1590" name="Google Shape;1590;p92"/>
            <p:cNvSpPr/>
            <p:nvPr/>
          </p:nvSpPr>
          <p:spPr>
            <a:xfrm rot="5400000">
              <a:off x="8650242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92"/>
            <p:cNvSpPr/>
            <p:nvPr/>
          </p:nvSpPr>
          <p:spPr>
            <a:xfrm rot="5400000">
              <a:off x="8838988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92"/>
            <p:cNvSpPr/>
            <p:nvPr/>
          </p:nvSpPr>
          <p:spPr>
            <a:xfrm rot="5400000">
              <a:off x="9027735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92"/>
            <p:cNvSpPr/>
            <p:nvPr/>
          </p:nvSpPr>
          <p:spPr>
            <a:xfrm rot="5400000">
              <a:off x="921648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92"/>
            <p:cNvSpPr/>
            <p:nvPr/>
          </p:nvSpPr>
          <p:spPr>
            <a:xfrm rot="5400000">
              <a:off x="791178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92"/>
            <p:cNvSpPr/>
            <p:nvPr/>
          </p:nvSpPr>
          <p:spPr>
            <a:xfrm rot="5400000">
              <a:off x="8100528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92"/>
            <p:cNvSpPr/>
            <p:nvPr/>
          </p:nvSpPr>
          <p:spPr>
            <a:xfrm rot="5400000">
              <a:off x="8289275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92"/>
            <p:cNvSpPr/>
            <p:nvPr/>
          </p:nvSpPr>
          <p:spPr>
            <a:xfrm rot="5400000">
              <a:off x="847802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92"/>
            <p:cNvSpPr/>
            <p:nvPr/>
          </p:nvSpPr>
          <p:spPr>
            <a:xfrm rot="5400000">
              <a:off x="771219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92"/>
            <p:cNvSpPr/>
            <p:nvPr/>
          </p:nvSpPr>
          <p:spPr>
            <a:xfrm rot="5400000">
              <a:off x="7900944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92"/>
            <p:cNvSpPr/>
            <p:nvPr/>
          </p:nvSpPr>
          <p:spPr>
            <a:xfrm rot="5400000">
              <a:off x="8089691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92"/>
            <p:cNvSpPr/>
            <p:nvPr/>
          </p:nvSpPr>
          <p:spPr>
            <a:xfrm rot="5400000">
              <a:off x="827843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92"/>
            <p:cNvSpPr/>
            <p:nvPr/>
          </p:nvSpPr>
          <p:spPr>
            <a:xfrm rot="5400000">
              <a:off x="697373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92"/>
            <p:cNvSpPr/>
            <p:nvPr/>
          </p:nvSpPr>
          <p:spPr>
            <a:xfrm rot="5400000">
              <a:off x="7162484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92"/>
            <p:cNvSpPr/>
            <p:nvPr/>
          </p:nvSpPr>
          <p:spPr>
            <a:xfrm rot="5400000">
              <a:off x="7351230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92"/>
            <p:cNvSpPr/>
            <p:nvPr/>
          </p:nvSpPr>
          <p:spPr>
            <a:xfrm rot="5400000">
              <a:off x="753997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6" name="Google Shape;1606;p92"/>
          <p:cNvGrpSpPr/>
          <p:nvPr/>
        </p:nvGrpSpPr>
        <p:grpSpPr>
          <a:xfrm>
            <a:off x="864833" y="-125007"/>
            <a:ext cx="76200" cy="1381800"/>
            <a:chOff x="1305059" y="1226745"/>
            <a:chExt cx="76200" cy="1381800"/>
          </a:xfrm>
        </p:grpSpPr>
        <p:sp>
          <p:nvSpPr>
            <p:cNvPr id="1607" name="Google Shape;1607;p92"/>
            <p:cNvSpPr/>
            <p:nvPr/>
          </p:nvSpPr>
          <p:spPr>
            <a:xfrm>
              <a:off x="1305059" y="179298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92"/>
            <p:cNvSpPr/>
            <p:nvPr/>
          </p:nvSpPr>
          <p:spPr>
            <a:xfrm>
              <a:off x="1305059" y="16042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92"/>
            <p:cNvSpPr/>
            <p:nvPr/>
          </p:nvSpPr>
          <p:spPr>
            <a:xfrm>
              <a:off x="1305059" y="141549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92"/>
            <p:cNvSpPr/>
            <p:nvPr/>
          </p:nvSpPr>
          <p:spPr>
            <a:xfrm>
              <a:off x="1305059" y="122674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92"/>
            <p:cNvSpPr/>
            <p:nvPr/>
          </p:nvSpPr>
          <p:spPr>
            <a:xfrm>
              <a:off x="1305059" y="253144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92"/>
            <p:cNvSpPr/>
            <p:nvPr/>
          </p:nvSpPr>
          <p:spPr>
            <a:xfrm>
              <a:off x="1305059" y="234269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92"/>
            <p:cNvSpPr/>
            <p:nvPr/>
          </p:nvSpPr>
          <p:spPr>
            <a:xfrm>
              <a:off x="1305059" y="215395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92"/>
            <p:cNvSpPr/>
            <p:nvPr/>
          </p:nvSpPr>
          <p:spPr>
            <a:xfrm>
              <a:off x="1305059" y="196520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5" name="Google Shape;1615;p92"/>
          <p:cNvGrpSpPr/>
          <p:nvPr/>
        </p:nvGrpSpPr>
        <p:grpSpPr>
          <a:xfrm>
            <a:off x="6913612" y="885389"/>
            <a:ext cx="454593" cy="76200"/>
            <a:chOff x="7447012" y="4238189"/>
            <a:chExt cx="454593" cy="76200"/>
          </a:xfrm>
        </p:grpSpPr>
        <p:sp>
          <p:nvSpPr>
            <p:cNvPr id="1616" name="Google Shape;1616;p92"/>
            <p:cNvSpPr/>
            <p:nvPr/>
          </p:nvSpPr>
          <p:spPr>
            <a:xfrm rot="-5400000">
              <a:off x="7824955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92"/>
            <p:cNvSpPr/>
            <p:nvPr/>
          </p:nvSpPr>
          <p:spPr>
            <a:xfrm rot="-5400000">
              <a:off x="7636209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92"/>
            <p:cNvSpPr/>
            <p:nvPr/>
          </p:nvSpPr>
          <p:spPr>
            <a:xfrm rot="-5400000">
              <a:off x="7447462" y="42377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19" name="Google Shape;161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03363"/>
            <a:ext cx="47625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4" name="Google Shape;1624;p93"/>
          <p:cNvGrpSpPr/>
          <p:nvPr/>
        </p:nvGrpSpPr>
        <p:grpSpPr>
          <a:xfrm>
            <a:off x="4829863" y="2988501"/>
            <a:ext cx="247724" cy="247764"/>
            <a:chOff x="1379798" y="1723250"/>
            <a:chExt cx="397887" cy="397887"/>
          </a:xfrm>
        </p:grpSpPr>
        <p:sp>
          <p:nvSpPr>
            <p:cNvPr id="1625" name="Google Shape;1625;p93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93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93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3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9" name="Google Shape;1629;p93"/>
          <p:cNvGrpSpPr/>
          <p:nvPr/>
        </p:nvGrpSpPr>
        <p:grpSpPr>
          <a:xfrm>
            <a:off x="3924322" y="2988501"/>
            <a:ext cx="247737" cy="247764"/>
            <a:chOff x="266768" y="1721375"/>
            <a:chExt cx="397907" cy="397887"/>
          </a:xfrm>
        </p:grpSpPr>
        <p:sp>
          <p:nvSpPr>
            <p:cNvPr id="1630" name="Google Shape;1630;p93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93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2" name="Google Shape;1632;p93"/>
          <p:cNvGrpSpPr/>
          <p:nvPr/>
        </p:nvGrpSpPr>
        <p:grpSpPr>
          <a:xfrm>
            <a:off x="4377102" y="2988501"/>
            <a:ext cx="247711" cy="247764"/>
            <a:chOff x="864491" y="1723250"/>
            <a:chExt cx="397866" cy="397887"/>
          </a:xfrm>
        </p:grpSpPr>
        <p:sp>
          <p:nvSpPr>
            <p:cNvPr id="1633" name="Google Shape;1633;p93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3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93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6" name="Google Shape;1636;p93"/>
          <p:cNvSpPr txBox="1"/>
          <p:nvPr>
            <p:ph type="ctrTitle"/>
          </p:nvPr>
        </p:nvSpPr>
        <p:spPr>
          <a:xfrm>
            <a:off x="877650" y="957075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Obrigada!</a:t>
            </a:r>
            <a:endParaRPr/>
          </a:p>
        </p:txBody>
      </p:sp>
      <p:grpSp>
        <p:nvGrpSpPr>
          <p:cNvPr id="1637" name="Google Shape;1637;p93"/>
          <p:cNvGrpSpPr/>
          <p:nvPr/>
        </p:nvGrpSpPr>
        <p:grpSpPr>
          <a:xfrm rot="5400000">
            <a:off x="8563458" y="203318"/>
            <a:ext cx="76200" cy="1381800"/>
            <a:chOff x="1305059" y="1226745"/>
            <a:chExt cx="76200" cy="1381800"/>
          </a:xfrm>
        </p:grpSpPr>
        <p:sp>
          <p:nvSpPr>
            <p:cNvPr id="1638" name="Google Shape;1638;p93"/>
            <p:cNvSpPr/>
            <p:nvPr/>
          </p:nvSpPr>
          <p:spPr>
            <a:xfrm>
              <a:off x="1305059" y="179298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93"/>
            <p:cNvSpPr/>
            <p:nvPr/>
          </p:nvSpPr>
          <p:spPr>
            <a:xfrm>
              <a:off x="1305059" y="160423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93"/>
            <p:cNvSpPr/>
            <p:nvPr/>
          </p:nvSpPr>
          <p:spPr>
            <a:xfrm>
              <a:off x="1305059" y="141549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93"/>
            <p:cNvSpPr/>
            <p:nvPr/>
          </p:nvSpPr>
          <p:spPr>
            <a:xfrm>
              <a:off x="1305059" y="1226745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93"/>
            <p:cNvSpPr/>
            <p:nvPr/>
          </p:nvSpPr>
          <p:spPr>
            <a:xfrm>
              <a:off x="1305059" y="253144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93"/>
            <p:cNvSpPr/>
            <p:nvPr/>
          </p:nvSpPr>
          <p:spPr>
            <a:xfrm>
              <a:off x="1305059" y="2342699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93"/>
            <p:cNvSpPr/>
            <p:nvPr/>
          </p:nvSpPr>
          <p:spPr>
            <a:xfrm>
              <a:off x="1305059" y="2153952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93"/>
            <p:cNvSpPr/>
            <p:nvPr/>
          </p:nvSpPr>
          <p:spPr>
            <a:xfrm>
              <a:off x="1305059" y="1965206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6" name="Google Shape;1646;p93"/>
          <p:cNvGrpSpPr/>
          <p:nvPr/>
        </p:nvGrpSpPr>
        <p:grpSpPr>
          <a:xfrm rot="5400000">
            <a:off x="4230" y="4080682"/>
            <a:ext cx="1564858" cy="228600"/>
            <a:chOff x="7162034" y="4602668"/>
            <a:chExt cx="1564858" cy="228600"/>
          </a:xfrm>
        </p:grpSpPr>
        <p:sp>
          <p:nvSpPr>
            <p:cNvPr id="1647" name="Google Shape;1647;p93"/>
            <p:cNvSpPr/>
            <p:nvPr/>
          </p:nvSpPr>
          <p:spPr>
            <a:xfrm rot="5400000">
              <a:off x="8650242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93"/>
            <p:cNvSpPr/>
            <p:nvPr/>
          </p:nvSpPr>
          <p:spPr>
            <a:xfrm rot="5400000">
              <a:off x="791178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93"/>
            <p:cNvSpPr/>
            <p:nvPr/>
          </p:nvSpPr>
          <p:spPr>
            <a:xfrm rot="5400000">
              <a:off x="8100528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93"/>
            <p:cNvSpPr/>
            <p:nvPr/>
          </p:nvSpPr>
          <p:spPr>
            <a:xfrm rot="5400000">
              <a:off x="8289275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93"/>
            <p:cNvSpPr/>
            <p:nvPr/>
          </p:nvSpPr>
          <p:spPr>
            <a:xfrm rot="5400000">
              <a:off x="8478021" y="46022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93"/>
            <p:cNvSpPr/>
            <p:nvPr/>
          </p:nvSpPr>
          <p:spPr>
            <a:xfrm rot="5400000">
              <a:off x="771219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93"/>
            <p:cNvSpPr/>
            <p:nvPr/>
          </p:nvSpPr>
          <p:spPr>
            <a:xfrm rot="5400000">
              <a:off x="7900944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93"/>
            <p:cNvSpPr/>
            <p:nvPr/>
          </p:nvSpPr>
          <p:spPr>
            <a:xfrm rot="5400000">
              <a:off x="7162484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93"/>
            <p:cNvSpPr/>
            <p:nvPr/>
          </p:nvSpPr>
          <p:spPr>
            <a:xfrm rot="5400000">
              <a:off x="7351230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93"/>
            <p:cNvSpPr/>
            <p:nvPr/>
          </p:nvSpPr>
          <p:spPr>
            <a:xfrm rot="5400000">
              <a:off x="7539977" y="4754618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7" name="Google Shape;1657;p93"/>
          <p:cNvSpPr txBox="1"/>
          <p:nvPr/>
        </p:nvSpPr>
        <p:spPr>
          <a:xfrm>
            <a:off x="3215850" y="3872775"/>
            <a:ext cx="27123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</a:t>
            </a:r>
            <a:endParaRPr sz="1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58" name="Google Shape;1658;p93"/>
          <p:cNvSpPr txBox="1"/>
          <p:nvPr>
            <p:ph idx="1" type="subTitle"/>
          </p:nvPr>
        </p:nvSpPr>
        <p:spPr>
          <a:xfrm>
            <a:off x="3010650" y="1726750"/>
            <a:ext cx="31227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Alguma pergunta</a:t>
            </a:r>
            <a:r>
              <a:rPr lang="en" sz="1400"/>
              <a:t>?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marina.joranhezon</a:t>
            </a:r>
            <a:r>
              <a:rPr lang="en" sz="1400">
                <a:uFill>
                  <a:noFill/>
                </a:uFill>
                <a:hlinkClick r:id="rId3"/>
              </a:rPr>
              <a:t>@</a:t>
            </a:r>
            <a:r>
              <a:rPr lang="en" sz="1400"/>
              <a:t>gmail.com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Github: Joranhezon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Twitter: @ninadormecida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Linkedin: Marina Joranhezon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59" name="Google Shape;165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593100" cy="25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Um padrão em que um </a:t>
            </a:r>
            <a:r>
              <a:rPr i="1" lang="en"/>
              <a:t>sender</a:t>
            </a:r>
            <a:r>
              <a:rPr lang="en"/>
              <a:t>(publisher) envia uma </a:t>
            </a:r>
            <a:r>
              <a:rPr i="1" lang="en"/>
              <a:t>mensagem</a:t>
            </a:r>
            <a:r>
              <a:rPr lang="en"/>
              <a:t>(dados) sem um destinatário específico;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mensagem é enviada então para um grupo, que podemos definir como </a:t>
            </a:r>
            <a:r>
              <a:rPr i="1" lang="en"/>
              <a:t>subscriber</a:t>
            </a:r>
            <a:r>
              <a:rPr lang="en"/>
              <a:t>;</a:t>
            </a:r>
            <a:endParaRPr/>
          </a:p>
        </p:txBody>
      </p:sp>
      <p:sp>
        <p:nvSpPr>
          <p:cNvPr id="298" name="Google Shape;298;p44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Publish/Subscribe Messaging Pattern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99" name="Google Shape;299;p44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300" name="Google Shape;300;p44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4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4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44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4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4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4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4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4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4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4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4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4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4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4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4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Um padrão em que um </a:t>
            </a:r>
            <a:r>
              <a:rPr i="1" lang="en"/>
              <a:t>sender</a:t>
            </a:r>
            <a:r>
              <a:rPr lang="en"/>
              <a:t>(publisher) envia uma </a:t>
            </a:r>
            <a:r>
              <a:rPr i="1" lang="en"/>
              <a:t>mensagem</a:t>
            </a:r>
            <a:r>
              <a:rPr lang="en"/>
              <a:t>(dados) sem um destinatário específico;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mensagem é enviada então para um grupo, que podemos definir como </a:t>
            </a:r>
            <a:r>
              <a:rPr i="1" lang="en"/>
              <a:t>subscriber</a:t>
            </a:r>
            <a:r>
              <a:rPr lang="en"/>
              <a:t>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Também conhecido como grupão do Telegram:</a:t>
            </a:r>
            <a:endParaRPr/>
          </a:p>
        </p:txBody>
      </p:sp>
      <p:sp>
        <p:nvSpPr>
          <p:cNvPr id="324" name="Google Shape;324;p45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Publish/Subscribe Messaging Pattern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25" name="Google Shape;325;p45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326" name="Google Shape;326;p45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5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5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45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5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5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5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5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5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5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5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5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5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5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5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693850" y="1372000"/>
            <a:ext cx="74742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Um padrão em que um </a:t>
            </a:r>
            <a:r>
              <a:rPr i="1" lang="en"/>
              <a:t>sender</a:t>
            </a:r>
            <a:r>
              <a:rPr lang="en"/>
              <a:t>(publisher) envia uma </a:t>
            </a:r>
            <a:r>
              <a:rPr i="1" lang="en"/>
              <a:t>mensagem</a:t>
            </a:r>
            <a:r>
              <a:rPr lang="en"/>
              <a:t>(dados) sem um destinatário específico;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mensagem é enviada então para um grupo, que podemos definir como </a:t>
            </a:r>
            <a:r>
              <a:rPr i="1" lang="en"/>
              <a:t>subscriber</a:t>
            </a:r>
            <a:r>
              <a:rPr lang="en"/>
              <a:t>;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Também conhecido como grupão do Telegram:</a:t>
            </a:r>
            <a:endParaRPr/>
          </a:p>
        </p:txBody>
      </p:sp>
      <p:sp>
        <p:nvSpPr>
          <p:cNvPr id="350" name="Google Shape;350;p46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Publish/Subscribe Messaging Pattern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51" name="Google Shape;351;p46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352" name="Google Shape;352;p46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6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6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46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6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6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6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6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6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6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6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6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6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6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6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6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6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438" y="2434575"/>
            <a:ext cx="6757126" cy="252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type="ctrTitle"/>
          </p:nvPr>
        </p:nvSpPr>
        <p:spPr>
          <a:xfrm>
            <a:off x="170653" y="716479"/>
            <a:ext cx="738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de um produto "pequeno"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77" name="Google Shape;377;p47"/>
          <p:cNvGrpSpPr/>
          <p:nvPr/>
        </p:nvGrpSpPr>
        <p:grpSpPr>
          <a:xfrm rot="10800000">
            <a:off x="764837" y="4562414"/>
            <a:ext cx="454593" cy="76200"/>
            <a:chOff x="841037" y="3724214"/>
            <a:chExt cx="454593" cy="76200"/>
          </a:xfrm>
        </p:grpSpPr>
        <p:sp>
          <p:nvSpPr>
            <p:cNvPr id="378" name="Google Shape;378;p47"/>
            <p:cNvSpPr/>
            <p:nvPr/>
          </p:nvSpPr>
          <p:spPr>
            <a:xfrm rot="-5400000">
              <a:off x="1218980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rot="-5400000">
              <a:off x="1030234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rot="-5400000">
              <a:off x="841487" y="3723764"/>
              <a:ext cx="76200" cy="7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47"/>
          <p:cNvSpPr/>
          <p:nvPr/>
        </p:nvSpPr>
        <p:spPr>
          <a:xfrm rot="5400000">
            <a:off x="8497842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7"/>
          <p:cNvSpPr/>
          <p:nvPr/>
        </p:nvSpPr>
        <p:spPr>
          <a:xfrm rot="5400000">
            <a:off x="868658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7"/>
          <p:cNvSpPr/>
          <p:nvPr/>
        </p:nvSpPr>
        <p:spPr>
          <a:xfrm rot="5400000">
            <a:off x="887533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7"/>
          <p:cNvSpPr/>
          <p:nvPr/>
        </p:nvSpPr>
        <p:spPr>
          <a:xfrm rot="5400000">
            <a:off x="90640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7"/>
          <p:cNvSpPr/>
          <p:nvPr/>
        </p:nvSpPr>
        <p:spPr>
          <a:xfrm rot="5400000">
            <a:off x="775938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7"/>
          <p:cNvSpPr/>
          <p:nvPr/>
        </p:nvSpPr>
        <p:spPr>
          <a:xfrm rot="5400000">
            <a:off x="7948128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7"/>
          <p:cNvSpPr/>
          <p:nvPr/>
        </p:nvSpPr>
        <p:spPr>
          <a:xfrm rot="5400000">
            <a:off x="8136875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7"/>
          <p:cNvSpPr/>
          <p:nvPr/>
        </p:nvSpPr>
        <p:spPr>
          <a:xfrm rot="5400000">
            <a:off x="8325621" y="7160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7"/>
          <p:cNvSpPr/>
          <p:nvPr/>
        </p:nvSpPr>
        <p:spPr>
          <a:xfrm rot="5400000">
            <a:off x="755979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7"/>
          <p:cNvSpPr/>
          <p:nvPr/>
        </p:nvSpPr>
        <p:spPr>
          <a:xfrm rot="5400000">
            <a:off x="774854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7"/>
          <p:cNvSpPr/>
          <p:nvPr/>
        </p:nvSpPr>
        <p:spPr>
          <a:xfrm rot="5400000">
            <a:off x="7937291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7"/>
          <p:cNvSpPr/>
          <p:nvPr/>
        </p:nvSpPr>
        <p:spPr>
          <a:xfrm rot="5400000">
            <a:off x="81260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/>
          <p:nvPr/>
        </p:nvSpPr>
        <p:spPr>
          <a:xfrm rot="5400000">
            <a:off x="682133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"/>
          <p:cNvSpPr/>
          <p:nvPr/>
        </p:nvSpPr>
        <p:spPr>
          <a:xfrm rot="5400000">
            <a:off x="7010084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7"/>
          <p:cNvSpPr/>
          <p:nvPr/>
        </p:nvSpPr>
        <p:spPr>
          <a:xfrm rot="5400000">
            <a:off x="7198830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/>
          <p:nvPr/>
        </p:nvSpPr>
        <p:spPr>
          <a:xfrm rot="5400000">
            <a:off x="7387577" y="868418"/>
            <a:ext cx="76200" cy="77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473" y="1638975"/>
            <a:ext cx="6899050" cy="217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ly Presentation by Slidesgo">
  <a:themeElements>
    <a:clrScheme name="Simple Light">
      <a:dk1>
        <a:srgbClr val="F8005C"/>
      </a:dk1>
      <a:lt1>
        <a:srgbClr val="FFFFFF"/>
      </a:lt1>
      <a:dk2>
        <a:srgbClr val="FF7063"/>
      </a:dk2>
      <a:lt2>
        <a:srgbClr val="311445"/>
      </a:lt2>
      <a:accent1>
        <a:srgbClr val="F8005C"/>
      </a:accent1>
      <a:accent2>
        <a:srgbClr val="FFFFFF"/>
      </a:accent2>
      <a:accent3>
        <a:srgbClr val="FF7063"/>
      </a:accent3>
      <a:accent4>
        <a:srgbClr val="311445"/>
      </a:accent4>
      <a:accent5>
        <a:srgbClr val="F8005C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